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348" r:id="rId2"/>
    <p:sldId id="1055" r:id="rId3"/>
    <p:sldId id="1021" r:id="rId4"/>
    <p:sldId id="6217" r:id="rId5"/>
    <p:sldId id="6221" r:id="rId6"/>
    <p:sldId id="6222" r:id="rId7"/>
    <p:sldId id="6220" r:id="rId8"/>
    <p:sldId id="6219" r:id="rId9"/>
    <p:sldId id="621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213692-374F-DA41-B03B-1C83CF70D510}">
          <p14:sldIdLst>
            <p14:sldId id="348"/>
            <p14:sldId id="1055"/>
            <p14:sldId id="1021"/>
            <p14:sldId id="6217"/>
            <p14:sldId id="6221"/>
            <p14:sldId id="6222"/>
            <p14:sldId id="6220"/>
            <p14:sldId id="6219"/>
          </p14:sldIdLst>
        </p14:section>
        <p14:section name="Archive" id="{A6D9460E-81E3-C04A-975B-E8362B037459}">
          <p14:sldIdLst>
            <p14:sldId id="62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A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94715"/>
  </p:normalViewPr>
  <p:slideViewPr>
    <p:cSldViewPr snapToGrid="0">
      <p:cViewPr varScale="1">
        <p:scale>
          <a:sx n="118" d="100"/>
          <a:sy n="118" d="100"/>
        </p:scale>
        <p:origin x="6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F1D04-7339-C447-9F06-4E516A9314F0}" type="datetimeFigureOut">
              <a:rPr lang="en-US" smtClean="0"/>
              <a:t>5/6/24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0B16-8F7D-A942-9FB4-8FE03F5A4E76}" type="slidenum">
              <a:rPr lang="en-US" smtClean="0"/>
              <a:t>‹#›</a:t>
            </a:fld>
            <a:endParaRPr lang="en-US"/>
          </a:p>
        </p:txBody>
      </p:sp>
    </p:spTree>
    <p:extLst>
      <p:ext uri="{BB962C8B-B14F-4D97-AF65-F5344CB8AC3E}">
        <p14:creationId xmlns:p14="http://schemas.microsoft.com/office/powerpoint/2010/main" val="2022895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endParaRPr>
          </a:p>
        </p:txBody>
      </p:sp>
      <p:sp>
        <p:nvSpPr>
          <p:cNvPr id="4" name="Slide Number Placeholder 3"/>
          <p:cNvSpPr>
            <a:spLocks noGrp="1"/>
          </p:cNvSpPr>
          <p:nvPr>
            <p:ph type="sldNum" sz="quarter" idx="5"/>
          </p:nvPr>
        </p:nvSpPr>
        <p:spPr/>
        <p:txBody>
          <a:bodyPr/>
          <a:lstStyle/>
          <a:p>
            <a:fld id="{43CACB2F-66CB-45BB-9ABA-29F93321EEC2}" type="slidenum">
              <a:rPr lang="en-US" smtClean="0"/>
              <a:t>1</a:t>
            </a:fld>
            <a:endParaRPr lang="en-US"/>
          </a:p>
        </p:txBody>
      </p:sp>
    </p:spTree>
    <p:extLst>
      <p:ext uri="{BB962C8B-B14F-4D97-AF65-F5344CB8AC3E}">
        <p14:creationId xmlns:p14="http://schemas.microsoft.com/office/powerpoint/2010/main" val="3966025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2</a:t>
            </a:fld>
            <a:endParaRPr lang="en-US" dirty="0"/>
          </a:p>
        </p:txBody>
      </p:sp>
    </p:spTree>
    <p:extLst>
      <p:ext uri="{BB962C8B-B14F-4D97-AF65-F5344CB8AC3E}">
        <p14:creationId xmlns:p14="http://schemas.microsoft.com/office/powerpoint/2010/main" val="97156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3</a:t>
            </a:fld>
            <a:endParaRPr lang="en-US" dirty="0"/>
          </a:p>
        </p:txBody>
      </p:sp>
    </p:spTree>
    <p:extLst>
      <p:ext uri="{BB962C8B-B14F-4D97-AF65-F5344CB8AC3E}">
        <p14:creationId xmlns:p14="http://schemas.microsoft.com/office/powerpoint/2010/main" val="133315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4</a:t>
            </a:fld>
            <a:endParaRPr lang="en-US" dirty="0"/>
          </a:p>
        </p:txBody>
      </p:sp>
    </p:spTree>
    <p:extLst>
      <p:ext uri="{BB962C8B-B14F-4D97-AF65-F5344CB8AC3E}">
        <p14:creationId xmlns:p14="http://schemas.microsoft.com/office/powerpoint/2010/main" val="3709549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CEA8-FC42-4B2E-7F6C-6C74621ADB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670DEA-18A6-1F93-300A-A5DD52FF1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0345D-44CA-DB77-BC15-4B4DD8520531}"/>
              </a:ext>
            </a:extLst>
          </p:cNvPr>
          <p:cNvSpPr>
            <a:spLocks noGrp="1"/>
          </p:cNvSpPr>
          <p:nvPr>
            <p:ph type="dt" sz="half" idx="10"/>
          </p:nvPr>
        </p:nvSpPr>
        <p:spPr/>
        <p:txBody>
          <a:bodyPr/>
          <a:lstStyle/>
          <a:p>
            <a:fld id="{7564E3BB-230F-204D-ADDC-A9BDD4108F7C}" type="datetimeFigureOut">
              <a:rPr lang="en-US" smtClean="0"/>
              <a:t>5/6/24</a:t>
            </a:fld>
            <a:endParaRPr lang="en-US"/>
          </a:p>
        </p:txBody>
      </p:sp>
      <p:sp>
        <p:nvSpPr>
          <p:cNvPr id="5" name="Footer Placeholder 4">
            <a:extLst>
              <a:ext uri="{FF2B5EF4-FFF2-40B4-BE49-F238E27FC236}">
                <a16:creationId xmlns:a16="http://schemas.microsoft.com/office/drawing/2014/main" id="{6CDA758B-7E9C-917E-2140-1C17565C3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20319-EE02-8874-2C81-E7DBBAED7317}"/>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111563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4DB2-85AD-10C2-20AD-30B7C338B6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EAD11-6C15-6DAF-61C2-6915926BC0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1A1AE-E6D0-12FD-BB48-AC7FF8776ED8}"/>
              </a:ext>
            </a:extLst>
          </p:cNvPr>
          <p:cNvSpPr>
            <a:spLocks noGrp="1"/>
          </p:cNvSpPr>
          <p:nvPr>
            <p:ph type="dt" sz="half" idx="10"/>
          </p:nvPr>
        </p:nvSpPr>
        <p:spPr/>
        <p:txBody>
          <a:bodyPr/>
          <a:lstStyle/>
          <a:p>
            <a:fld id="{7564E3BB-230F-204D-ADDC-A9BDD4108F7C}" type="datetimeFigureOut">
              <a:rPr lang="en-US" smtClean="0"/>
              <a:t>5/6/24</a:t>
            </a:fld>
            <a:endParaRPr lang="en-US"/>
          </a:p>
        </p:txBody>
      </p:sp>
      <p:sp>
        <p:nvSpPr>
          <p:cNvPr id="5" name="Footer Placeholder 4">
            <a:extLst>
              <a:ext uri="{FF2B5EF4-FFF2-40B4-BE49-F238E27FC236}">
                <a16:creationId xmlns:a16="http://schemas.microsoft.com/office/drawing/2014/main" id="{B0CD6CD3-7380-6E02-9C46-9D572BB56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0516F-D250-9667-61C3-FA94B340A103}"/>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994467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4A690-7072-84D3-3E6B-D5A63312B2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5A9ACB-0B7C-BC89-9C70-C3EA908E52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41BA8-F2B9-18C0-355E-80800B173A60}"/>
              </a:ext>
            </a:extLst>
          </p:cNvPr>
          <p:cNvSpPr>
            <a:spLocks noGrp="1"/>
          </p:cNvSpPr>
          <p:nvPr>
            <p:ph type="dt" sz="half" idx="10"/>
          </p:nvPr>
        </p:nvSpPr>
        <p:spPr/>
        <p:txBody>
          <a:bodyPr/>
          <a:lstStyle/>
          <a:p>
            <a:fld id="{7564E3BB-230F-204D-ADDC-A9BDD4108F7C}" type="datetimeFigureOut">
              <a:rPr lang="en-US" smtClean="0"/>
              <a:t>5/6/24</a:t>
            </a:fld>
            <a:endParaRPr lang="en-US"/>
          </a:p>
        </p:txBody>
      </p:sp>
      <p:sp>
        <p:nvSpPr>
          <p:cNvPr id="5" name="Footer Placeholder 4">
            <a:extLst>
              <a:ext uri="{FF2B5EF4-FFF2-40B4-BE49-F238E27FC236}">
                <a16:creationId xmlns:a16="http://schemas.microsoft.com/office/drawing/2014/main" id="{162FA515-7AD4-1784-3F55-1B632C19D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CC3BA-B888-5BC4-C418-04E05A877A35}"/>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3038931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cover left with image placeholder">
    <p:bg>
      <p:bgPr>
        <a:solidFill>
          <a:srgbClr val="0B2D71"/>
        </a:solidFill>
        <a:effectLst/>
      </p:bgPr>
    </p:bg>
    <p:spTree>
      <p:nvGrpSpPr>
        <p:cNvPr id="1" name=""/>
        <p:cNvGrpSpPr/>
        <p:nvPr/>
      </p:nvGrpSpPr>
      <p:grpSpPr>
        <a:xfrm>
          <a:off x="0" y="0"/>
          <a:ext cx="0" cy="0"/>
          <a:chOff x="0" y="0"/>
          <a:chExt cx="0" cy="0"/>
        </a:xfrm>
      </p:grpSpPr>
      <p:pic>
        <p:nvPicPr>
          <p:cNvPr id="7" name="Picture 6" descr="A close up of text on a black background&#10;&#10;Description automatically generated">
            <a:extLst>
              <a:ext uri="{FF2B5EF4-FFF2-40B4-BE49-F238E27FC236}">
                <a16:creationId xmlns:a16="http://schemas.microsoft.com/office/drawing/2014/main" id="{161C7D19-DCB7-447E-B8C5-D297D2A7EA18}"/>
              </a:ext>
            </a:extLst>
          </p:cNvPr>
          <p:cNvPicPr>
            <a:picLocks noChangeAspect="1"/>
          </p:cNvPicPr>
          <p:nvPr userDrawn="1"/>
        </p:nvPicPr>
        <p:blipFill>
          <a:blip r:embed="rId2"/>
          <a:stretch>
            <a:fillRect/>
          </a:stretch>
        </p:blipFill>
        <p:spPr bwMode="invGray">
          <a:xfrm>
            <a:off x="1159774" y="900111"/>
            <a:ext cx="4095018" cy="2929059"/>
          </a:xfrm>
          <a:prstGeom prst="rect">
            <a:avLst/>
          </a:prstGeom>
        </p:spPr>
      </p:pic>
      <p:sp>
        <p:nvSpPr>
          <p:cNvPr id="2" name="Title 1"/>
          <p:cNvSpPr>
            <a:spLocks noGrp="1"/>
          </p:cNvSpPr>
          <p:nvPr userDrawn="1">
            <p:ph type="ctrTitle" hasCustomPrompt="1"/>
          </p:nvPr>
        </p:nvSpPr>
        <p:spPr bwMode="gray">
          <a:xfrm>
            <a:off x="0" y="4339192"/>
            <a:ext cx="6096000" cy="1254391"/>
          </a:xfrm>
        </p:spPr>
        <p:txBody>
          <a:bodyPr lIns="219493" rIns="219493">
            <a:noAutofit/>
          </a:bodyPr>
          <a:lstStyle>
            <a:lvl1pPr>
              <a:lnSpc>
                <a:spcPct val="90000"/>
              </a:lnSpc>
              <a:defRPr sz="4000" b="1">
                <a:solidFill>
                  <a:srgbClr val="009DD9"/>
                </a:solidFill>
              </a:defRPr>
            </a:lvl1pPr>
          </a:lstStyle>
          <a:p>
            <a:r>
              <a:rPr lang="en-US" dirty="0"/>
              <a:t>Presentation title </a:t>
            </a:r>
            <a:br>
              <a:rPr lang="en-US" dirty="0"/>
            </a:br>
            <a:r>
              <a:rPr lang="en-US" dirty="0"/>
              <a:t>goes here</a:t>
            </a:r>
          </a:p>
        </p:txBody>
      </p:sp>
      <p:sp>
        <p:nvSpPr>
          <p:cNvPr id="3" name="Subtitle 2"/>
          <p:cNvSpPr>
            <a:spLocks noGrp="1"/>
          </p:cNvSpPr>
          <p:nvPr userDrawn="1">
            <p:ph type="subTitle" idx="1" hasCustomPrompt="1"/>
          </p:nvPr>
        </p:nvSpPr>
        <p:spPr bwMode="auto">
          <a:xfrm>
            <a:off x="0" y="5629259"/>
            <a:ext cx="6096000" cy="963828"/>
          </a:xfrm>
        </p:spPr>
        <p:txBody>
          <a:bodyPr lIns="219493" rIns="219493">
            <a:noAutofit/>
          </a:bodyPr>
          <a:lstStyle>
            <a:lvl1pPr marL="0" indent="0" algn="ctr">
              <a:spcBef>
                <a:spcPts val="0"/>
              </a:spcBef>
              <a:buNone/>
              <a:defRPr sz="1667" b="0" i="0" baseline="0">
                <a:solidFill>
                  <a:schemeClr val="bg1"/>
                </a:solidFill>
              </a:defRPr>
            </a:lvl1pPr>
            <a:lvl2pPr marL="457258" indent="0" algn="ctr">
              <a:buNone/>
              <a:defRPr>
                <a:solidFill>
                  <a:schemeClr val="tx1">
                    <a:tint val="75000"/>
                  </a:schemeClr>
                </a:solidFill>
              </a:defRPr>
            </a:lvl2pPr>
            <a:lvl3pPr marL="914516" indent="0" algn="ctr">
              <a:buNone/>
              <a:defRPr>
                <a:solidFill>
                  <a:schemeClr val="tx1">
                    <a:tint val="75000"/>
                  </a:schemeClr>
                </a:solidFill>
              </a:defRPr>
            </a:lvl3pPr>
            <a:lvl4pPr marL="1371773" indent="0" algn="ctr">
              <a:buNone/>
              <a:defRPr>
                <a:solidFill>
                  <a:schemeClr val="tx1">
                    <a:tint val="75000"/>
                  </a:schemeClr>
                </a:solidFill>
              </a:defRPr>
            </a:lvl4pPr>
            <a:lvl5pPr marL="1829032" indent="0" algn="ctr">
              <a:buNone/>
              <a:defRPr>
                <a:solidFill>
                  <a:schemeClr val="tx1">
                    <a:tint val="75000"/>
                  </a:schemeClr>
                </a:solidFill>
              </a:defRPr>
            </a:lvl5pPr>
            <a:lvl6pPr marL="2286289" indent="0" algn="ctr">
              <a:buNone/>
              <a:defRPr>
                <a:solidFill>
                  <a:schemeClr val="tx1">
                    <a:tint val="75000"/>
                  </a:schemeClr>
                </a:solidFill>
              </a:defRPr>
            </a:lvl6pPr>
            <a:lvl7pPr marL="2743548" indent="0" algn="ctr">
              <a:buNone/>
              <a:defRPr>
                <a:solidFill>
                  <a:schemeClr val="tx1">
                    <a:tint val="75000"/>
                  </a:schemeClr>
                </a:solidFill>
              </a:defRPr>
            </a:lvl7pPr>
            <a:lvl8pPr marL="3200805" indent="0" algn="ctr">
              <a:buNone/>
              <a:defRPr>
                <a:solidFill>
                  <a:schemeClr val="tx1">
                    <a:tint val="75000"/>
                  </a:schemeClr>
                </a:solidFill>
              </a:defRPr>
            </a:lvl8pPr>
            <a:lvl9pPr marL="3658064" indent="0" algn="ctr">
              <a:buNone/>
              <a:defRPr>
                <a:solidFill>
                  <a:schemeClr val="tx1">
                    <a:tint val="75000"/>
                  </a:schemeClr>
                </a:solidFill>
              </a:defRPr>
            </a:lvl9pPr>
          </a:lstStyle>
          <a:p>
            <a:r>
              <a:rPr lang="en-US" dirty="0"/>
              <a:t>Presenter, title, date</a:t>
            </a:r>
          </a:p>
        </p:txBody>
      </p:sp>
      <p:sp>
        <p:nvSpPr>
          <p:cNvPr id="6" name="Picture Placeholder 5">
            <a:extLst>
              <a:ext uri="{FF2B5EF4-FFF2-40B4-BE49-F238E27FC236}">
                <a16:creationId xmlns:a16="http://schemas.microsoft.com/office/drawing/2014/main" id="{B20BDBFC-B123-4E6A-8E10-E553C517B961}"/>
              </a:ext>
            </a:extLst>
          </p:cNvPr>
          <p:cNvSpPr>
            <a:spLocks noGrp="1"/>
          </p:cNvSpPr>
          <p:nvPr>
            <p:ph type="pic" sz="quarter" idx="10" hasCustomPrompt="1"/>
          </p:nvPr>
        </p:nvSpPr>
        <p:spPr>
          <a:xfrm>
            <a:off x="6096001" y="0"/>
            <a:ext cx="6096000" cy="6858000"/>
          </a:xfrm>
          <a:solidFill>
            <a:srgbClr val="6B6D6F"/>
          </a:solidFill>
        </p:spPr>
        <p:txBody>
          <a:bodyPr lIns="182880" tIns="91440"/>
          <a:lstStyle>
            <a:lvl1pPr marL="0" indent="0">
              <a:buNone/>
              <a:defRPr>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873476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6369637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555" imgH="554" progId="TCLayout.ActiveDocument.1">
                  <p:embed/>
                </p:oleObj>
              </mc:Choice>
              <mc:Fallback>
                <p:oleObj name="think-cell Slide" r:id="rId3" imgW="555" imgH="554" progId="TCLayout.ActiveDocument.1">
                  <p:embed/>
                  <p:pic>
                    <p:nvPicPr>
                      <p:cNvPr id="2" name="Object 1"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8" name="Text Placeholder 7"/>
          <p:cNvSpPr>
            <a:spLocks noGrp="1"/>
          </p:cNvSpPr>
          <p:nvPr>
            <p:ph type="body" sz="quarter" idx="13"/>
          </p:nvPr>
        </p:nvSpPr>
        <p:spPr>
          <a:xfrm>
            <a:off x="571500" y="1629513"/>
            <a:ext cx="11048999" cy="4590000"/>
          </a:xfrm>
        </p:spPr>
        <p:txBody>
          <a:bodyPr/>
          <a:lstStyle>
            <a:lvl2pPr>
              <a:buClr>
                <a:srgbClr val="5C9A1B"/>
              </a:buClr>
              <a:buFont typeface="Wingdings" pitchFamily="2" charset="2"/>
              <a:buChar char=""/>
              <a:defRPr/>
            </a:lvl2pPr>
            <a:lvl3pPr>
              <a:buClr>
                <a:srgbClr val="000000"/>
              </a:buClr>
              <a:defRPr/>
            </a:lvl3pPr>
            <a:lvl4pPr>
              <a:buClr>
                <a:srgbClr val="000000"/>
              </a:buClr>
              <a:defRPr/>
            </a:lvl4pPr>
            <a:lvl5pPr>
              <a:buClr>
                <a:srgbClr val="000000"/>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6"/>
          <p:cNvSpPr>
            <a:spLocks noGrp="1"/>
          </p:cNvSpPr>
          <p:nvPr>
            <p:ph type="title"/>
          </p:nvPr>
        </p:nvSpPr>
        <p:spPr>
          <a:xfrm>
            <a:off x="571500" y="232661"/>
            <a:ext cx="11049000" cy="830997"/>
          </a:xfrm>
          <a:prstGeom prst="rect">
            <a:avLst/>
          </a:prstGeom>
        </p:spPr>
        <p:txBody>
          <a:bodyPr anchor="t"/>
          <a:lstStyle>
            <a:lvl1pPr>
              <a:defRPr>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414328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8C5B5-C04B-A3ED-87C1-77B25BB2E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C46B01-2953-5A79-7E99-93BA4CC8A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74079-7B22-4CCD-8918-B7F383348DFD}"/>
              </a:ext>
            </a:extLst>
          </p:cNvPr>
          <p:cNvSpPr>
            <a:spLocks noGrp="1"/>
          </p:cNvSpPr>
          <p:nvPr>
            <p:ph type="dt" sz="half" idx="10"/>
          </p:nvPr>
        </p:nvSpPr>
        <p:spPr/>
        <p:txBody>
          <a:bodyPr/>
          <a:lstStyle/>
          <a:p>
            <a:fld id="{7564E3BB-230F-204D-ADDC-A9BDD4108F7C}" type="datetimeFigureOut">
              <a:rPr lang="en-US" smtClean="0"/>
              <a:t>5/6/24</a:t>
            </a:fld>
            <a:endParaRPr lang="en-US"/>
          </a:p>
        </p:txBody>
      </p:sp>
      <p:sp>
        <p:nvSpPr>
          <p:cNvPr id="5" name="Footer Placeholder 4">
            <a:extLst>
              <a:ext uri="{FF2B5EF4-FFF2-40B4-BE49-F238E27FC236}">
                <a16:creationId xmlns:a16="http://schemas.microsoft.com/office/drawing/2014/main" id="{7BF44A1D-936D-87A6-CE4D-78DC63F71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AC945-F55A-B827-D3D0-1EDCB738DB71}"/>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2073500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23FF-D548-D68F-2C14-1E346B555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61F19-E6BE-8BC7-F523-D8FC71B60B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685D0D-069F-D4C5-20F7-D2EA925AF501}"/>
              </a:ext>
            </a:extLst>
          </p:cNvPr>
          <p:cNvSpPr>
            <a:spLocks noGrp="1"/>
          </p:cNvSpPr>
          <p:nvPr>
            <p:ph type="dt" sz="half" idx="10"/>
          </p:nvPr>
        </p:nvSpPr>
        <p:spPr/>
        <p:txBody>
          <a:bodyPr/>
          <a:lstStyle/>
          <a:p>
            <a:fld id="{7564E3BB-230F-204D-ADDC-A9BDD4108F7C}" type="datetimeFigureOut">
              <a:rPr lang="en-US" smtClean="0"/>
              <a:t>5/6/24</a:t>
            </a:fld>
            <a:endParaRPr lang="en-US"/>
          </a:p>
        </p:txBody>
      </p:sp>
      <p:sp>
        <p:nvSpPr>
          <p:cNvPr id="5" name="Footer Placeholder 4">
            <a:extLst>
              <a:ext uri="{FF2B5EF4-FFF2-40B4-BE49-F238E27FC236}">
                <a16:creationId xmlns:a16="http://schemas.microsoft.com/office/drawing/2014/main" id="{12F6945C-7E52-A824-D49E-715A8D97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C1A3F-A301-29F6-5891-F6297DC4594C}"/>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34491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B4D1-4914-896B-F06B-172466027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3EB380-6B70-816D-DEE0-D880376CF9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BD9926-ADC4-3E70-8333-159114F3AC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6CF1B6-62A0-6093-AF45-D7D263DC499B}"/>
              </a:ext>
            </a:extLst>
          </p:cNvPr>
          <p:cNvSpPr>
            <a:spLocks noGrp="1"/>
          </p:cNvSpPr>
          <p:nvPr>
            <p:ph type="dt" sz="half" idx="10"/>
          </p:nvPr>
        </p:nvSpPr>
        <p:spPr/>
        <p:txBody>
          <a:bodyPr/>
          <a:lstStyle/>
          <a:p>
            <a:fld id="{7564E3BB-230F-204D-ADDC-A9BDD4108F7C}" type="datetimeFigureOut">
              <a:rPr lang="en-US" smtClean="0"/>
              <a:t>5/6/24</a:t>
            </a:fld>
            <a:endParaRPr lang="en-US"/>
          </a:p>
        </p:txBody>
      </p:sp>
      <p:sp>
        <p:nvSpPr>
          <p:cNvPr id="6" name="Footer Placeholder 5">
            <a:extLst>
              <a:ext uri="{FF2B5EF4-FFF2-40B4-BE49-F238E27FC236}">
                <a16:creationId xmlns:a16="http://schemas.microsoft.com/office/drawing/2014/main" id="{D8E9ED90-B961-75B5-B429-004DECCB6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C2E74D-CB82-EFED-0E48-3EDF008BF979}"/>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707393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45EE5-B609-4F8C-9854-ADAA505FC0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42DB2-3F46-DE2A-E23F-AFD92859EB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A7F74C-0C7E-F322-2A71-8196C605D3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F12798-37CB-651A-87D8-454EF7F91F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D1E43D-A1D0-24B5-8914-62CC86E6EA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8BCBE-31F8-DC74-476A-C8E7FC2074F7}"/>
              </a:ext>
            </a:extLst>
          </p:cNvPr>
          <p:cNvSpPr>
            <a:spLocks noGrp="1"/>
          </p:cNvSpPr>
          <p:nvPr>
            <p:ph type="dt" sz="half" idx="10"/>
          </p:nvPr>
        </p:nvSpPr>
        <p:spPr/>
        <p:txBody>
          <a:bodyPr/>
          <a:lstStyle/>
          <a:p>
            <a:fld id="{7564E3BB-230F-204D-ADDC-A9BDD4108F7C}" type="datetimeFigureOut">
              <a:rPr lang="en-US" smtClean="0"/>
              <a:t>5/6/24</a:t>
            </a:fld>
            <a:endParaRPr lang="en-US"/>
          </a:p>
        </p:txBody>
      </p:sp>
      <p:sp>
        <p:nvSpPr>
          <p:cNvPr id="8" name="Footer Placeholder 7">
            <a:extLst>
              <a:ext uri="{FF2B5EF4-FFF2-40B4-BE49-F238E27FC236}">
                <a16:creationId xmlns:a16="http://schemas.microsoft.com/office/drawing/2014/main" id="{36D6AADC-6E93-4ECF-8846-2FF7EDA05B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848AB4-82C6-BAEA-E631-C65DF77645E5}"/>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4199082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9990A-74B4-97A2-DB7D-18A58FE672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C45C9F-651A-6F9F-3E6B-CCBE781089A0}"/>
              </a:ext>
            </a:extLst>
          </p:cNvPr>
          <p:cNvSpPr>
            <a:spLocks noGrp="1"/>
          </p:cNvSpPr>
          <p:nvPr>
            <p:ph type="dt" sz="half" idx="10"/>
          </p:nvPr>
        </p:nvSpPr>
        <p:spPr/>
        <p:txBody>
          <a:bodyPr/>
          <a:lstStyle/>
          <a:p>
            <a:fld id="{7564E3BB-230F-204D-ADDC-A9BDD4108F7C}" type="datetimeFigureOut">
              <a:rPr lang="en-US" smtClean="0"/>
              <a:t>5/6/24</a:t>
            </a:fld>
            <a:endParaRPr lang="en-US"/>
          </a:p>
        </p:txBody>
      </p:sp>
      <p:sp>
        <p:nvSpPr>
          <p:cNvPr id="4" name="Footer Placeholder 3">
            <a:extLst>
              <a:ext uri="{FF2B5EF4-FFF2-40B4-BE49-F238E27FC236}">
                <a16:creationId xmlns:a16="http://schemas.microsoft.com/office/drawing/2014/main" id="{7A2A5578-036D-F079-BE5D-100E1339C3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A141FC-89D7-1A6B-DB73-D0EA8BEA1E03}"/>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364602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4CF3DD-288B-708E-5B71-A357A26FE224}"/>
              </a:ext>
            </a:extLst>
          </p:cNvPr>
          <p:cNvSpPr>
            <a:spLocks noGrp="1"/>
          </p:cNvSpPr>
          <p:nvPr>
            <p:ph type="dt" sz="half" idx="10"/>
          </p:nvPr>
        </p:nvSpPr>
        <p:spPr/>
        <p:txBody>
          <a:bodyPr/>
          <a:lstStyle/>
          <a:p>
            <a:fld id="{7564E3BB-230F-204D-ADDC-A9BDD4108F7C}" type="datetimeFigureOut">
              <a:rPr lang="en-US" smtClean="0"/>
              <a:t>5/6/24</a:t>
            </a:fld>
            <a:endParaRPr lang="en-US"/>
          </a:p>
        </p:txBody>
      </p:sp>
      <p:sp>
        <p:nvSpPr>
          <p:cNvPr id="3" name="Footer Placeholder 2">
            <a:extLst>
              <a:ext uri="{FF2B5EF4-FFF2-40B4-BE49-F238E27FC236}">
                <a16:creationId xmlns:a16="http://schemas.microsoft.com/office/drawing/2014/main" id="{CD214DE5-712E-82B2-74A9-A204508006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BC70DA-AF8E-0B0D-7A6B-59BF0EE29C74}"/>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648393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76AC-1916-81C4-EE46-CA23518A5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FF32CC-EBCB-4296-F5B1-04C650D3F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A737D2-5A3A-F113-8827-D808D68ED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605A9-6034-ED78-10B9-70C85D4BECE9}"/>
              </a:ext>
            </a:extLst>
          </p:cNvPr>
          <p:cNvSpPr>
            <a:spLocks noGrp="1"/>
          </p:cNvSpPr>
          <p:nvPr>
            <p:ph type="dt" sz="half" idx="10"/>
          </p:nvPr>
        </p:nvSpPr>
        <p:spPr/>
        <p:txBody>
          <a:bodyPr/>
          <a:lstStyle/>
          <a:p>
            <a:fld id="{7564E3BB-230F-204D-ADDC-A9BDD4108F7C}" type="datetimeFigureOut">
              <a:rPr lang="en-US" smtClean="0"/>
              <a:t>5/6/24</a:t>
            </a:fld>
            <a:endParaRPr lang="en-US"/>
          </a:p>
        </p:txBody>
      </p:sp>
      <p:sp>
        <p:nvSpPr>
          <p:cNvPr id="6" name="Footer Placeholder 5">
            <a:extLst>
              <a:ext uri="{FF2B5EF4-FFF2-40B4-BE49-F238E27FC236}">
                <a16:creationId xmlns:a16="http://schemas.microsoft.com/office/drawing/2014/main" id="{4731265A-ECCE-019B-A4D3-5889D6857B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F5352-FAF3-373F-FA04-02E698E9D55B}"/>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332838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7E3E-D453-B57E-22A9-DE766946DD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62C9A9-5D60-1203-6F8C-067EC99D5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F1C1CA-17F6-7DE8-B4E3-FA38602365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B9D816-C2A6-1AAA-5509-AA7521D8339D}"/>
              </a:ext>
            </a:extLst>
          </p:cNvPr>
          <p:cNvSpPr>
            <a:spLocks noGrp="1"/>
          </p:cNvSpPr>
          <p:nvPr>
            <p:ph type="dt" sz="half" idx="10"/>
          </p:nvPr>
        </p:nvSpPr>
        <p:spPr/>
        <p:txBody>
          <a:bodyPr/>
          <a:lstStyle/>
          <a:p>
            <a:fld id="{7564E3BB-230F-204D-ADDC-A9BDD4108F7C}" type="datetimeFigureOut">
              <a:rPr lang="en-US" smtClean="0"/>
              <a:t>5/6/24</a:t>
            </a:fld>
            <a:endParaRPr lang="en-US"/>
          </a:p>
        </p:txBody>
      </p:sp>
      <p:sp>
        <p:nvSpPr>
          <p:cNvPr id="6" name="Footer Placeholder 5">
            <a:extLst>
              <a:ext uri="{FF2B5EF4-FFF2-40B4-BE49-F238E27FC236}">
                <a16:creationId xmlns:a16="http://schemas.microsoft.com/office/drawing/2014/main" id="{5108B40C-6460-7F9C-2311-D2C0316BF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0BBB8-DAA7-6E09-D56E-D802FDA860B4}"/>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16800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AF28-A4EA-8E68-F43C-0CC5403BB2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3B9139-936C-D500-AC78-F4E592893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1F2BA-91B8-E6D7-0ED8-80FDCD0B23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64E3BB-230F-204D-ADDC-A9BDD4108F7C}" type="datetimeFigureOut">
              <a:rPr lang="en-US" smtClean="0"/>
              <a:t>5/6/24</a:t>
            </a:fld>
            <a:endParaRPr lang="en-US"/>
          </a:p>
        </p:txBody>
      </p:sp>
      <p:sp>
        <p:nvSpPr>
          <p:cNvPr id="5" name="Footer Placeholder 4">
            <a:extLst>
              <a:ext uri="{FF2B5EF4-FFF2-40B4-BE49-F238E27FC236}">
                <a16:creationId xmlns:a16="http://schemas.microsoft.com/office/drawing/2014/main" id="{096B1FB4-0415-5FF6-4547-341372F8FF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540EE8-0E8C-E775-62B8-247B5F3E2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4449E2-BE5A-704F-ACE8-03FCEBA2BE75}" type="slidenum">
              <a:rPr lang="en-US" smtClean="0"/>
              <a:t>‹#›</a:t>
            </a:fld>
            <a:endParaRPr lang="en-US"/>
          </a:p>
        </p:txBody>
      </p:sp>
    </p:spTree>
    <p:extLst>
      <p:ext uri="{BB962C8B-B14F-4D97-AF65-F5344CB8AC3E}">
        <p14:creationId xmlns:p14="http://schemas.microsoft.com/office/powerpoint/2010/main" val="181650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1800A-C634-4D71-8507-621ADA7A4637}"/>
              </a:ext>
            </a:extLst>
          </p:cNvPr>
          <p:cNvSpPr>
            <a:spLocks noGrp="1"/>
          </p:cNvSpPr>
          <p:nvPr>
            <p:ph type="ctrTitle"/>
          </p:nvPr>
        </p:nvSpPr>
        <p:spPr>
          <a:xfrm>
            <a:off x="823442" y="921715"/>
            <a:ext cx="5163022" cy="2635993"/>
          </a:xfrm>
        </p:spPr>
        <p:txBody>
          <a:bodyPr vert="horz" lIns="91440" tIns="45720" rIns="91440" bIns="45720" rtlCol="0" anchor="b">
            <a:normAutofit/>
          </a:bodyPr>
          <a:lstStyle/>
          <a:p>
            <a:r>
              <a:rPr lang="en-US" sz="4800" kern="1200" dirty="0">
                <a:solidFill>
                  <a:schemeClr val="tx1"/>
                </a:solidFill>
                <a:latin typeface="+mj-lt"/>
                <a:ea typeface="+mj-ea"/>
                <a:cs typeface="+mj-cs"/>
              </a:rPr>
              <a:t>ERA: Emergency Response Assist</a:t>
            </a:r>
            <a:endParaRPr lang="en-US" sz="4800" i="1" kern="1200" dirty="0">
              <a:solidFill>
                <a:schemeClr val="tx1"/>
              </a:solidFill>
              <a:latin typeface="+mj-lt"/>
              <a:ea typeface="+mj-ea"/>
              <a:cs typeface="+mj-cs"/>
            </a:endParaRPr>
          </a:p>
        </p:txBody>
      </p:sp>
      <p:sp>
        <p:nvSpPr>
          <p:cNvPr id="28" name="Rectangle 27">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763919D2-7E90-4046-90FF-28184758CBC4}"/>
              </a:ext>
            </a:extLst>
          </p:cNvPr>
          <p:cNvSpPr>
            <a:spLocks noGrp="1"/>
          </p:cNvSpPr>
          <p:nvPr>
            <p:ph type="subTitle" idx="1"/>
          </p:nvPr>
        </p:nvSpPr>
        <p:spPr>
          <a:xfrm>
            <a:off x="823442" y="4541262"/>
            <a:ext cx="5688993" cy="2016291"/>
          </a:xfrm>
        </p:spPr>
        <p:txBody>
          <a:bodyPr vert="horz" lIns="91440" tIns="45720" rIns="91440" bIns="45720" rtlCol="0" anchor="t">
            <a:normAutofit/>
          </a:bodyPr>
          <a:lstStyle/>
          <a:p>
            <a:pPr algn="l">
              <a:spcBef>
                <a:spcPts val="1000"/>
              </a:spcBef>
              <a:spcAft>
                <a:spcPts val="500"/>
              </a:spcAft>
            </a:pPr>
            <a:r>
              <a:rPr lang="en-US" sz="2400" b="1" kern="1200" dirty="0">
                <a:solidFill>
                  <a:srgbClr val="FFFFFF"/>
                </a:solidFill>
                <a:latin typeface="+mn-lt"/>
                <a:ea typeface="+mn-ea"/>
                <a:cs typeface="+mn-cs"/>
              </a:rPr>
              <a:t>Jatin Madan; Sharvesh Patki; </a:t>
            </a:r>
            <a:br>
              <a:rPr lang="en-US" sz="2400" b="1" kern="1200" dirty="0">
                <a:solidFill>
                  <a:srgbClr val="FFFFFF"/>
                </a:solidFill>
                <a:latin typeface="+mn-lt"/>
                <a:ea typeface="+mn-ea"/>
                <a:cs typeface="+mn-cs"/>
              </a:rPr>
            </a:br>
            <a:r>
              <a:rPr lang="en-US" sz="2400" b="1" kern="1200" dirty="0">
                <a:solidFill>
                  <a:srgbClr val="FFFFFF"/>
                </a:solidFill>
                <a:latin typeface="+mn-lt"/>
                <a:ea typeface="+mn-ea"/>
                <a:cs typeface="+mn-cs"/>
              </a:rPr>
              <a:t>Isha Ghiria</a:t>
            </a:r>
            <a:r>
              <a:rPr lang="en-US" sz="2400" b="1" dirty="0">
                <a:solidFill>
                  <a:srgbClr val="FFFFFF"/>
                </a:solidFill>
              </a:rPr>
              <a:t>; Vaishnavi Desai</a:t>
            </a:r>
            <a:endParaRPr lang="en-US" sz="2400" b="1" kern="1200" dirty="0">
              <a:solidFill>
                <a:srgbClr val="FFFFFF"/>
              </a:solidFill>
              <a:latin typeface="+mn-lt"/>
              <a:ea typeface="+mn-ea"/>
              <a:cs typeface="+mn-cs"/>
            </a:endParaRPr>
          </a:p>
          <a:p>
            <a:pPr algn="l">
              <a:spcBef>
                <a:spcPts val="1000"/>
              </a:spcBef>
              <a:spcAft>
                <a:spcPts val="500"/>
              </a:spcAft>
            </a:pPr>
            <a:r>
              <a:rPr lang="en-US" sz="2400" b="1" kern="1200" dirty="0">
                <a:solidFill>
                  <a:srgbClr val="FFFFFF"/>
                </a:solidFill>
                <a:latin typeface="+mn-lt"/>
                <a:ea typeface="+mn-ea"/>
                <a:cs typeface="+mn-cs"/>
              </a:rPr>
              <a:t>May 6, 2024</a:t>
            </a:r>
            <a:endParaRPr lang="en-US" sz="2400" kern="1200" dirty="0">
              <a:solidFill>
                <a:srgbClr val="FFFFFF"/>
              </a:solidFill>
              <a:latin typeface="+mn-lt"/>
              <a:ea typeface="+mn-ea"/>
              <a:cs typeface="+mn-cs"/>
            </a:endParaRPr>
          </a:p>
        </p:txBody>
      </p:sp>
      <p:pic>
        <p:nvPicPr>
          <p:cNvPr id="10" name="Picture Placeholder 9" descr="A person holding a book&#10;&#10;Description automatically generated">
            <a:extLst>
              <a:ext uri="{FF2B5EF4-FFF2-40B4-BE49-F238E27FC236}">
                <a16:creationId xmlns:a16="http://schemas.microsoft.com/office/drawing/2014/main" id="{DD5EDDAA-4481-A493-755C-B77A6A16AD8B}"/>
              </a:ext>
            </a:extLst>
          </p:cNvPr>
          <p:cNvPicPr>
            <a:picLocks noGrp="1" noChangeAspect="1"/>
          </p:cNvPicPr>
          <p:nvPr>
            <p:ph type="pic" sz="quarter" idx="10"/>
          </p:nvPr>
        </p:nvPicPr>
        <p:blipFill rotWithShape="1">
          <a:blip r:embed="rId3"/>
          <a:srcRect l="29852" r="13918" b="-2"/>
          <a:stretch/>
        </p:blipFill>
        <p:spPr>
          <a:xfrm>
            <a:off x="6573907" y="657521"/>
            <a:ext cx="5163022" cy="5164959"/>
          </a:xfrm>
          <a:prstGeom prst="ellipse">
            <a:avLst/>
          </a:prstGeom>
          <a:blipFill dpi="0" rotWithShape="1">
            <a:blip r:embed="rId4"/>
            <a:srcRect/>
            <a:stretch>
              <a:fillRect/>
            </a:stretch>
          </a:blipFill>
        </p:spPr>
      </p:pic>
      <p:sp>
        <p:nvSpPr>
          <p:cNvPr id="34" name="Rectangle 3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103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Objectives of ERA</a:t>
            </a:r>
          </a:p>
        </p:txBody>
      </p:sp>
      <p:sp>
        <p:nvSpPr>
          <p:cNvPr id="20" name="Rectangle 19">
            <a:extLst>
              <a:ext uri="{FF2B5EF4-FFF2-40B4-BE49-F238E27FC236}">
                <a16:creationId xmlns:a16="http://schemas.microsoft.com/office/drawing/2014/main" id="{77C67280-DE73-468F-A80E-D9A4C4AB32F3}"/>
              </a:ext>
            </a:extLst>
          </p:cNvPr>
          <p:cNvSpPr/>
          <p:nvPr/>
        </p:nvSpPr>
        <p:spPr>
          <a:xfrm>
            <a:off x="1102354" y="2078601"/>
            <a:ext cx="2743201" cy="3077766"/>
          </a:xfrm>
          <a:prstGeom prst="rect">
            <a:avLst/>
          </a:prstGeom>
        </p:spPr>
        <p:txBody>
          <a:bodyPr wrap="square" lIns="0" tIns="0" rIns="0" bIns="0">
            <a:spAutoFit/>
          </a:bodyPr>
          <a:lstStyle/>
          <a:p>
            <a:pPr>
              <a:lnSpc>
                <a:spcPts val="1880"/>
              </a:lnSpc>
              <a:spcAft>
                <a:spcPts val="600"/>
              </a:spcAft>
              <a:defRPr/>
            </a:pPr>
            <a:r>
              <a:rPr lang="en-US" sz="1600" dirty="0"/>
              <a:t>We have a desire to create a system that can assist people in case of emergencies by locating them and providing the safest exit routes to the affected.</a:t>
            </a:r>
          </a:p>
          <a:p>
            <a:pPr>
              <a:lnSpc>
                <a:spcPts val="1880"/>
              </a:lnSpc>
              <a:spcAft>
                <a:spcPts val="600"/>
              </a:spcAft>
              <a:defRPr/>
            </a:pPr>
            <a:endParaRPr lang="en-US" sz="1600" dirty="0"/>
          </a:p>
          <a:p>
            <a:pPr>
              <a:lnSpc>
                <a:spcPts val="1880"/>
              </a:lnSpc>
              <a:spcAft>
                <a:spcPts val="600"/>
              </a:spcAft>
              <a:defRPr/>
            </a:pPr>
            <a:r>
              <a:rPr lang="en-US" sz="1600" dirty="0"/>
              <a:t>To move toward achieving these goals, we need to build advanced machine learning and triangulation algorithms to assist the people</a:t>
            </a:r>
          </a:p>
        </p:txBody>
      </p:sp>
      <p:sp>
        <p:nvSpPr>
          <p:cNvPr id="25" name="Rectangle 24">
            <a:extLst>
              <a:ext uri="{FF2B5EF4-FFF2-40B4-BE49-F238E27FC236}">
                <a16:creationId xmlns:a16="http://schemas.microsoft.com/office/drawing/2014/main" id="{9B4A4744-68BF-4196-A7BA-FAE3C4EC09F0}"/>
              </a:ext>
            </a:extLst>
          </p:cNvPr>
          <p:cNvSpPr/>
          <p:nvPr/>
        </p:nvSpPr>
        <p:spPr>
          <a:xfrm>
            <a:off x="4530893" y="1255604"/>
            <a:ext cx="1756956" cy="369332"/>
          </a:xfrm>
          <a:prstGeom prst="rect">
            <a:avLst/>
          </a:prstGeom>
        </p:spPr>
        <p:txBody>
          <a:bodyPr wrap="none">
            <a:spAutoFit/>
          </a:bodyPr>
          <a:lstStyle/>
          <a:p>
            <a:pPr>
              <a:spcBef>
                <a:spcPts val="1200"/>
              </a:spcBef>
            </a:pPr>
            <a:r>
              <a:rPr lang="en-US" b="1" dirty="0"/>
              <a:t>Key Objectives</a:t>
            </a:r>
          </a:p>
        </p:txBody>
      </p:sp>
      <p:cxnSp>
        <p:nvCxnSpPr>
          <p:cNvPr id="26" name="Straight Connector 25">
            <a:extLst>
              <a:ext uri="{FF2B5EF4-FFF2-40B4-BE49-F238E27FC236}">
                <a16:creationId xmlns:a16="http://schemas.microsoft.com/office/drawing/2014/main" id="{990B4E61-38E0-444A-ADF7-45025C3F47F2}"/>
              </a:ext>
            </a:extLst>
          </p:cNvPr>
          <p:cNvCxnSpPr>
            <a:cxnSpLocks/>
          </p:cNvCxnSpPr>
          <p:nvPr/>
        </p:nvCxnSpPr>
        <p:spPr>
          <a:xfrm>
            <a:off x="4320540" y="1304460"/>
            <a:ext cx="0" cy="509633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9E421-236A-4438-A1E9-B424204A2AD6}"/>
              </a:ext>
            </a:extLst>
          </p:cNvPr>
          <p:cNvSpPr txBox="1"/>
          <p:nvPr/>
        </p:nvSpPr>
        <p:spPr>
          <a:xfrm>
            <a:off x="4342600" y="1816991"/>
            <a:ext cx="762000" cy="523220"/>
          </a:xfrm>
          <a:prstGeom prst="rect">
            <a:avLst/>
          </a:prstGeom>
          <a:noFill/>
        </p:spPr>
        <p:txBody>
          <a:bodyPr wrap="square" rtlCol="0">
            <a:spAutoFit/>
          </a:bodyPr>
          <a:lstStyle/>
          <a:p>
            <a:pPr algn="ctr"/>
            <a:r>
              <a:rPr lang="en-US" sz="2800" dirty="0">
                <a:solidFill>
                  <a:schemeClr val="tx2">
                    <a:lumMod val="90000"/>
                    <a:lumOff val="10000"/>
                  </a:schemeClr>
                </a:soli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30" name="TextBox 29">
            <a:extLst>
              <a:ext uri="{FF2B5EF4-FFF2-40B4-BE49-F238E27FC236}">
                <a16:creationId xmlns:a16="http://schemas.microsoft.com/office/drawing/2014/main" id="{89E3BFC6-381C-4046-8A16-5ED7E1A3F41B}"/>
              </a:ext>
            </a:extLst>
          </p:cNvPr>
          <p:cNvSpPr txBox="1"/>
          <p:nvPr/>
        </p:nvSpPr>
        <p:spPr>
          <a:xfrm>
            <a:off x="4320540" y="2956600"/>
            <a:ext cx="762000" cy="523220"/>
          </a:xfrm>
          <a:prstGeom prst="rect">
            <a:avLst/>
          </a:prstGeom>
          <a:noFill/>
        </p:spPr>
        <p:txBody>
          <a:bodyPr wrap="square" rtlCol="0">
            <a:spAutoFit/>
          </a:bodyPr>
          <a:lstStyle/>
          <a:p>
            <a:pPr algn="ctr"/>
            <a:r>
              <a:rPr lang="en-US" sz="2800" dirty="0">
                <a:solidFill>
                  <a:schemeClr val="tx2">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31" name="Rectangle 30">
            <a:extLst>
              <a:ext uri="{FF2B5EF4-FFF2-40B4-BE49-F238E27FC236}">
                <a16:creationId xmlns:a16="http://schemas.microsoft.com/office/drawing/2014/main" id="{05DED6CF-D3F4-40FE-8DAE-554A89AC968C}"/>
              </a:ext>
            </a:extLst>
          </p:cNvPr>
          <p:cNvSpPr/>
          <p:nvPr/>
        </p:nvSpPr>
        <p:spPr>
          <a:xfrm>
            <a:off x="4994752" y="1839763"/>
            <a:ext cx="6492240" cy="1077218"/>
          </a:xfrm>
          <a:prstGeom prst="rect">
            <a:avLst/>
          </a:prstGeom>
        </p:spPr>
        <p:txBody>
          <a:bodyPr wrap="square">
            <a:spAutoFit/>
          </a:bodyPr>
          <a:lstStyle/>
          <a:p>
            <a:r>
              <a:rPr lang="en-US" sz="1600" b="1" dirty="0">
                <a:latin typeface="FS Humana" charset="0"/>
                <a:ea typeface="FS Humana" charset="0"/>
                <a:cs typeface="FS Humana" charset="0"/>
              </a:rPr>
              <a:t>Gunshot Detection and Localization:</a:t>
            </a:r>
            <a:r>
              <a:rPr lang="en-US" sz="1600" dirty="0">
                <a:latin typeface="FS Humana" charset="0"/>
                <a:ea typeface="FS Humana" charset="0"/>
                <a:cs typeface="FS Humana" charset="0"/>
              </a:rPr>
              <a:t> The emergency response system will incorporate gunshot detection and localization capabilities. This feature enhances the system's ability to swiftly identify and respond to active shooter incidents, further bolstering campus security and safety measures.</a:t>
            </a:r>
          </a:p>
        </p:txBody>
      </p:sp>
      <p:sp>
        <p:nvSpPr>
          <p:cNvPr id="32" name="Rectangle 31">
            <a:extLst>
              <a:ext uri="{FF2B5EF4-FFF2-40B4-BE49-F238E27FC236}">
                <a16:creationId xmlns:a16="http://schemas.microsoft.com/office/drawing/2014/main" id="{4BFA2EFC-B4D8-4AD7-B4A5-4D3411F9D719}"/>
              </a:ext>
            </a:extLst>
          </p:cNvPr>
          <p:cNvSpPr/>
          <p:nvPr/>
        </p:nvSpPr>
        <p:spPr>
          <a:xfrm>
            <a:off x="4994752" y="2953260"/>
            <a:ext cx="6492240" cy="1569660"/>
          </a:xfrm>
          <a:prstGeom prst="rect">
            <a:avLst/>
          </a:prstGeom>
        </p:spPr>
        <p:txBody>
          <a:bodyPr wrap="square">
            <a:spAutoFit/>
          </a:bodyPr>
          <a:lstStyle/>
          <a:p>
            <a:r>
              <a:rPr lang="en-US" sz="1600" b="1" dirty="0"/>
              <a:t>Real-Time Tracking Algorithms: </a:t>
            </a:r>
            <a:r>
              <a:rPr lang="en-US" sz="1600" dirty="0"/>
              <a:t>In conjunction with the existing features, the emergency response system will incorporate</a:t>
            </a:r>
          </a:p>
          <a:p>
            <a:r>
              <a:rPr lang="en-US" sz="1600" dirty="0"/>
              <a:t>real-time network tracking algorithms linked with network access points across the university campus. This feature enhances the system's ability to monitor and track the movement of individuals during emergencies, facilitating targeted assistance and evacuation procedures.</a:t>
            </a:r>
            <a:endParaRPr lang="en-US" sz="1600" dirty="0">
              <a:latin typeface="FS Humana" charset="0"/>
              <a:ea typeface="FS Humana" charset="0"/>
              <a:cs typeface="FS Humana" charset="0"/>
            </a:endParaRPr>
          </a:p>
        </p:txBody>
      </p:sp>
      <p:sp>
        <p:nvSpPr>
          <p:cNvPr id="33" name="TextBox 32">
            <a:extLst>
              <a:ext uri="{FF2B5EF4-FFF2-40B4-BE49-F238E27FC236}">
                <a16:creationId xmlns:a16="http://schemas.microsoft.com/office/drawing/2014/main" id="{9F774C1D-BA93-41CB-9E7F-51DF9240BD0F}"/>
              </a:ext>
            </a:extLst>
          </p:cNvPr>
          <p:cNvSpPr txBox="1"/>
          <p:nvPr/>
        </p:nvSpPr>
        <p:spPr>
          <a:xfrm>
            <a:off x="4342600" y="4561446"/>
            <a:ext cx="762000" cy="523220"/>
          </a:xfrm>
          <a:prstGeom prst="rect">
            <a:avLst/>
          </a:prstGeom>
          <a:noFill/>
        </p:spPr>
        <p:txBody>
          <a:bodyPr wrap="square" rtlCol="0">
            <a:spAutoFit/>
          </a:bodyPr>
          <a:lstStyle/>
          <a:p>
            <a:pPr algn="ctr"/>
            <a:r>
              <a:rPr lang="en-US" sz="2800" dirty="0">
                <a:solidFill>
                  <a:schemeClr val="tx2">
                    <a:lumMod val="50000"/>
                    <a:lumOff val="50000"/>
                  </a:schemeClr>
                </a:soli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35" name="Rectangle 34">
            <a:extLst>
              <a:ext uri="{FF2B5EF4-FFF2-40B4-BE49-F238E27FC236}">
                <a16:creationId xmlns:a16="http://schemas.microsoft.com/office/drawing/2014/main" id="{C343745B-F9E4-4902-B141-8240E630FD4F}"/>
              </a:ext>
            </a:extLst>
          </p:cNvPr>
          <p:cNvSpPr/>
          <p:nvPr/>
        </p:nvSpPr>
        <p:spPr>
          <a:xfrm>
            <a:off x="4994752" y="4575460"/>
            <a:ext cx="6492240" cy="1569660"/>
          </a:xfrm>
          <a:prstGeom prst="rect">
            <a:avLst/>
          </a:prstGeom>
        </p:spPr>
        <p:txBody>
          <a:bodyPr wrap="square">
            <a:spAutoFit/>
          </a:bodyPr>
          <a:lstStyle/>
          <a:p>
            <a:r>
              <a:rPr lang="en-US" sz="1600" b="1" dirty="0">
                <a:latin typeface="FS Humana" charset="0"/>
                <a:ea typeface="FS Humana" charset="0"/>
                <a:cs typeface="FS Humana" charset="0"/>
              </a:rPr>
              <a:t>Planning Escape Routes: </a:t>
            </a:r>
            <a:r>
              <a:rPr lang="en-US" sz="1600" dirty="0">
                <a:latin typeface="FS Humana" charset="0"/>
                <a:ea typeface="FS Humana" charset="0"/>
                <a:cs typeface="FS Humana" charset="0"/>
              </a:rPr>
              <a:t>In addition to advanced threat detection and real-time tracking capabilities, the emergency response system will integrate a feature for planning escape routes using the provided floor plans of university buildings and facilities. This feature will enhance the system's ability to guide individuals to safety during emergencies such as active shooter incidents, fires, or natural disasters.</a:t>
            </a:r>
          </a:p>
        </p:txBody>
      </p:sp>
    </p:spTree>
    <p:extLst>
      <p:ext uri="{BB962C8B-B14F-4D97-AF65-F5344CB8AC3E}">
        <p14:creationId xmlns:p14="http://schemas.microsoft.com/office/powerpoint/2010/main" val="52916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7178" y="735802"/>
            <a:ext cx="11049000" cy="830997"/>
          </a:xfrm>
        </p:spPr>
        <p:txBody>
          <a:bodyPr>
            <a:normAutofit/>
          </a:bodyPr>
          <a:lstStyle/>
          <a:p>
            <a:pPr lvl="1" algn="l" rtl="0">
              <a:spcBef>
                <a:spcPts val="600"/>
              </a:spcBef>
            </a:pPr>
            <a:r>
              <a:rPr lang="en-US" sz="1600" kern="1200" dirty="0">
                <a:solidFill>
                  <a:schemeClr val="tx1"/>
                </a:solidFill>
                <a:latin typeface="+mn-lt"/>
                <a:ea typeface="+mn-ea"/>
                <a:cs typeface="+mn-cs"/>
              </a:rPr>
              <a:t>The team will initiate several key activities during the first four (4) weeks, including but not limited to researching efficient algorithms to triangulate users and prepare an exit route for emergency situations</a:t>
            </a:r>
          </a:p>
        </p:txBody>
      </p:sp>
      <p:sp>
        <p:nvSpPr>
          <p:cNvPr id="7" name="Rectangle 6"/>
          <p:cNvSpPr/>
          <p:nvPr/>
        </p:nvSpPr>
        <p:spPr>
          <a:xfrm>
            <a:off x="771050" y="1853845"/>
            <a:ext cx="10649900" cy="128674"/>
          </a:xfrm>
          <a:prstGeom prst="rect">
            <a:avLst/>
          </a:prstGeom>
          <a:solidFill>
            <a:schemeClr val="accent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600" dirty="0">
              <a:solidFill>
                <a:schemeClr val="tx1"/>
              </a:solidFill>
            </a:endParaRPr>
          </a:p>
        </p:txBody>
      </p:sp>
      <p:sp>
        <p:nvSpPr>
          <p:cNvPr id="11" name="TextBox 10"/>
          <p:cNvSpPr txBox="1"/>
          <p:nvPr/>
        </p:nvSpPr>
        <p:spPr>
          <a:xfrm>
            <a:off x="771050" y="1479378"/>
            <a:ext cx="10649900" cy="427979"/>
          </a:xfrm>
          <a:prstGeom prst="rect">
            <a:avLst/>
          </a:prstGeom>
          <a:noFill/>
        </p:spPr>
        <p:txBody>
          <a:bodyPr wrap="square" tIns="90000" bIns="90000" rtlCol="0" anchor="t">
            <a:spAutoFit/>
          </a:bodyPr>
          <a:lstStyle/>
          <a:p>
            <a:r>
              <a:rPr lang="en-US" sz="1600" b="1" dirty="0"/>
              <a:t>Team ERA</a:t>
            </a:r>
          </a:p>
        </p:txBody>
      </p:sp>
      <p:sp>
        <p:nvSpPr>
          <p:cNvPr id="15" name="TextBox 14"/>
          <p:cNvSpPr txBox="1"/>
          <p:nvPr/>
        </p:nvSpPr>
        <p:spPr>
          <a:xfrm>
            <a:off x="771050" y="2123802"/>
            <a:ext cx="10649897" cy="1720641"/>
          </a:xfrm>
          <a:prstGeom prst="rect">
            <a:avLst/>
          </a:prstGeom>
          <a:noFill/>
        </p:spPr>
        <p:txBody>
          <a:bodyPr wrap="square" tIns="90000" bIns="90000" rtlCol="0" anchor="t">
            <a:spAutoFit/>
          </a:bodyPr>
          <a:lstStyle/>
          <a:p>
            <a:pPr marL="171450" lvl="1" indent="-171450">
              <a:spcBef>
                <a:spcPts val="600"/>
              </a:spcBef>
              <a:buFont typeface="Arial" charset="0"/>
              <a:buChar char="•"/>
            </a:pPr>
            <a:r>
              <a:rPr lang="en-US" sz="1600" dirty="0"/>
              <a:t>Draft an Architectural Diagram for the ERA System</a:t>
            </a:r>
          </a:p>
          <a:p>
            <a:pPr marL="171450" lvl="1" indent="-171450">
              <a:spcBef>
                <a:spcPts val="600"/>
              </a:spcBef>
              <a:buFont typeface="Arial" charset="0"/>
              <a:buChar char="•"/>
            </a:pPr>
            <a:r>
              <a:rPr lang="en-US" sz="1600" dirty="0"/>
              <a:t>Build Mockups and Wireframes for the Frontend UI/UX of the application</a:t>
            </a:r>
          </a:p>
          <a:p>
            <a:pPr marL="171450" lvl="1" indent="-171450">
              <a:spcBef>
                <a:spcPts val="600"/>
              </a:spcBef>
              <a:buFont typeface="Arial" charset="0"/>
              <a:buChar char="•"/>
            </a:pPr>
            <a:r>
              <a:rPr lang="en-US" sz="1600" dirty="0"/>
              <a:t>Research on Escape Route Detection and Optimization Algorithms</a:t>
            </a:r>
          </a:p>
          <a:p>
            <a:pPr marL="171450" lvl="1" indent="-171450">
              <a:spcBef>
                <a:spcPts val="600"/>
              </a:spcBef>
              <a:buFont typeface="Arial" charset="0"/>
              <a:buChar char="•"/>
            </a:pPr>
            <a:r>
              <a:rPr lang="en-US" sz="1600" dirty="0"/>
              <a:t>Research Wi-Fi Access Point Metrics and Logs</a:t>
            </a:r>
          </a:p>
          <a:p>
            <a:pPr marL="171450" lvl="1" indent="-171450">
              <a:spcBef>
                <a:spcPts val="600"/>
              </a:spcBef>
              <a:buFont typeface="Arial" charset="0"/>
              <a:buChar char="•"/>
            </a:pPr>
            <a:r>
              <a:rPr lang="en-US" sz="1600" dirty="0"/>
              <a:t>Start daily sprint meetings with the team to review generalized use cases, identify gaps and improve collaboration.</a:t>
            </a:r>
          </a:p>
        </p:txBody>
      </p:sp>
      <p:cxnSp>
        <p:nvCxnSpPr>
          <p:cNvPr id="25" name="Straight Connector 24"/>
          <p:cNvCxnSpPr>
            <a:cxnSpLocks/>
          </p:cNvCxnSpPr>
          <p:nvPr/>
        </p:nvCxnSpPr>
        <p:spPr>
          <a:xfrm flipH="1">
            <a:off x="391184" y="2024949"/>
            <a:ext cx="0" cy="212806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89514" y="2646413"/>
            <a:ext cx="203340" cy="885139"/>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1200" b="1" dirty="0">
                <a:solidFill>
                  <a:schemeClr val="tx1"/>
                </a:solidFill>
              </a:rPr>
              <a:t>WEEK 1-2</a:t>
            </a:r>
          </a:p>
        </p:txBody>
      </p:sp>
      <p:cxnSp>
        <p:nvCxnSpPr>
          <p:cNvPr id="32" name="Straight Connector 31">
            <a:extLst>
              <a:ext uri="{FF2B5EF4-FFF2-40B4-BE49-F238E27FC236}">
                <a16:creationId xmlns:a16="http://schemas.microsoft.com/office/drawing/2014/main" id="{72FE2267-42B0-4BA0-B323-9FC7C59323FD}"/>
              </a:ext>
            </a:extLst>
          </p:cNvPr>
          <p:cNvCxnSpPr>
            <a:cxnSpLocks/>
          </p:cNvCxnSpPr>
          <p:nvPr/>
        </p:nvCxnSpPr>
        <p:spPr>
          <a:xfrm>
            <a:off x="391184" y="4548143"/>
            <a:ext cx="0" cy="166980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65B809D-16D3-4610-BA5A-A2836C90B96C}"/>
              </a:ext>
            </a:extLst>
          </p:cNvPr>
          <p:cNvSpPr/>
          <p:nvPr/>
        </p:nvSpPr>
        <p:spPr>
          <a:xfrm>
            <a:off x="289514" y="4935635"/>
            <a:ext cx="212148" cy="894820"/>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1200" b="1" dirty="0">
                <a:solidFill>
                  <a:schemeClr val="tx1"/>
                </a:solidFill>
              </a:rPr>
              <a:t>WEEK 2-4</a:t>
            </a:r>
          </a:p>
        </p:txBody>
      </p:sp>
      <p:sp>
        <p:nvSpPr>
          <p:cNvPr id="34" name="TextBox 33">
            <a:extLst>
              <a:ext uri="{FF2B5EF4-FFF2-40B4-BE49-F238E27FC236}">
                <a16:creationId xmlns:a16="http://schemas.microsoft.com/office/drawing/2014/main" id="{928EFCCB-4C72-45DA-B44A-A40239445262}"/>
              </a:ext>
            </a:extLst>
          </p:cNvPr>
          <p:cNvSpPr txBox="1"/>
          <p:nvPr/>
        </p:nvSpPr>
        <p:spPr>
          <a:xfrm>
            <a:off x="803041" y="4450186"/>
            <a:ext cx="10617901" cy="2043806"/>
          </a:xfrm>
          <a:prstGeom prst="rect">
            <a:avLst/>
          </a:prstGeom>
          <a:noFill/>
        </p:spPr>
        <p:txBody>
          <a:bodyPr wrap="square" tIns="90000" bIns="90000" rtlCol="0" anchor="t">
            <a:spAutoFit/>
          </a:bodyPr>
          <a:lstStyle/>
          <a:p>
            <a:pPr marL="171450" lvl="1" indent="-171450">
              <a:spcBef>
                <a:spcPts val="600"/>
              </a:spcBef>
              <a:buFont typeface="Arial" charset="0"/>
              <a:buChar char="•"/>
            </a:pPr>
            <a:r>
              <a:rPr lang="en-US" sz="1600" dirty="0"/>
              <a:t>Create a simulation software  for the Network Access Points to test User Triangulation</a:t>
            </a:r>
          </a:p>
          <a:p>
            <a:pPr marL="171450" lvl="1" indent="-171450">
              <a:spcBef>
                <a:spcPts val="600"/>
              </a:spcBef>
              <a:buFont typeface="Arial" charset="0"/>
              <a:buChar char="•"/>
            </a:pPr>
            <a:r>
              <a:rPr lang="en-US" sz="1600" dirty="0"/>
              <a:t>Setup CI/CD and DevSecOps Platform for ERA Software Management and Deployments</a:t>
            </a:r>
          </a:p>
          <a:p>
            <a:pPr marL="171450" lvl="1" indent="-171450">
              <a:spcBef>
                <a:spcPts val="600"/>
              </a:spcBef>
              <a:buFont typeface="Arial" charset="0"/>
              <a:buChar char="•"/>
            </a:pPr>
            <a:r>
              <a:rPr lang="en-US" sz="1600" dirty="0"/>
              <a:t>Start Developing UI from the designed Wireframes</a:t>
            </a:r>
          </a:p>
          <a:p>
            <a:pPr marL="171450" lvl="1" indent="-171450">
              <a:spcBef>
                <a:spcPts val="600"/>
              </a:spcBef>
              <a:buFont typeface="Arial" charset="0"/>
              <a:buChar char="•"/>
            </a:pPr>
            <a:r>
              <a:rPr lang="en-US" sz="1600" dirty="0"/>
              <a:t>Try and Validate Existing Route Detection ML Algorithms</a:t>
            </a:r>
          </a:p>
          <a:p>
            <a:pPr marL="171450" lvl="1" indent="-171450">
              <a:spcBef>
                <a:spcPts val="600"/>
              </a:spcBef>
              <a:buFont typeface="Arial" charset="0"/>
              <a:buChar char="•"/>
            </a:pPr>
            <a:r>
              <a:rPr lang="en-US" sz="1600" dirty="0"/>
              <a:t>Implement User Tracking and Triangulation</a:t>
            </a:r>
          </a:p>
          <a:p>
            <a:pPr marL="171450" lvl="1" indent="-171450">
              <a:spcBef>
                <a:spcPts val="600"/>
              </a:spcBef>
              <a:buFont typeface="Arial" charset="0"/>
              <a:buChar char="•"/>
            </a:pPr>
            <a:endParaRPr lang="en-US" sz="1600" dirty="0"/>
          </a:p>
        </p:txBody>
      </p:sp>
      <p:sp>
        <p:nvSpPr>
          <p:cNvPr id="17" name="Title 2">
            <a:extLst>
              <a:ext uri="{FF2B5EF4-FFF2-40B4-BE49-F238E27FC236}">
                <a16:creationId xmlns:a16="http://schemas.microsoft.com/office/drawing/2014/main" id="{6BED812B-A224-4473-B00B-9BC28D0E85B0}"/>
              </a:ext>
            </a:extLst>
          </p:cNvPr>
          <p:cNvSpPr txBox="1">
            <a:spLocks/>
          </p:cNvSpPr>
          <p:nvPr/>
        </p:nvSpPr>
        <p:spPr>
          <a:xfrm>
            <a:off x="571500" y="232661"/>
            <a:ext cx="11049000" cy="830997"/>
          </a:xfrm>
          <a:prstGeom prst="rect">
            <a:avLst/>
          </a:prstGeom>
        </p:spPr>
        <p:txBody>
          <a:bodyPr vert="horz" lIns="0" tIns="45720" rIns="0" bIns="45720" rtlCol="0" anchor="t">
            <a:normAutofit/>
          </a:bodyPr>
          <a:lstStyle>
            <a:lvl1pPr marL="0" algn="l" defTabSz="914400" rtl="0" eaLnBrk="1" latinLnBrk="0" hangingPunct="1">
              <a:spcBef>
                <a:spcPct val="0"/>
              </a:spcBef>
              <a:buNone/>
              <a:defRPr lang="en-US" sz="2400" b="0" kern="1200">
                <a:solidFill>
                  <a:schemeClr val="accent2"/>
                </a:solidFill>
                <a:latin typeface="+mj-lt"/>
                <a:ea typeface="+mj-ea"/>
                <a:cs typeface="+mj-cs"/>
              </a:defRPr>
            </a:lvl1pPr>
          </a:lstStyle>
          <a:p>
            <a:r>
              <a:rPr lang="en-GB" dirty="0"/>
              <a:t>Key activities planned for the first four (4) weeks</a:t>
            </a:r>
          </a:p>
        </p:txBody>
      </p:sp>
    </p:spTree>
    <p:extLst>
      <p:ext uri="{BB962C8B-B14F-4D97-AF65-F5344CB8AC3E}">
        <p14:creationId xmlns:p14="http://schemas.microsoft.com/office/powerpoint/2010/main" val="361015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0" y="170876"/>
            <a:ext cx="11049000" cy="830997"/>
          </a:xfrm>
        </p:spPr>
        <p:txBody>
          <a:bodyPr>
            <a:noAutofit/>
          </a:bodyPr>
          <a:lstStyle/>
          <a:p>
            <a:r>
              <a:rPr lang="en-US" sz="4000" dirty="0"/>
              <a:t>Weekly status report – As of 05/04/2024</a:t>
            </a:r>
          </a:p>
        </p:txBody>
      </p:sp>
      <p:graphicFrame>
        <p:nvGraphicFramePr>
          <p:cNvPr id="12" name="Table 11">
            <a:extLst>
              <a:ext uri="{FF2B5EF4-FFF2-40B4-BE49-F238E27FC236}">
                <a16:creationId xmlns:a16="http://schemas.microsoft.com/office/drawing/2014/main" id="{35BF6794-573F-406F-8677-FBC59DBEEB61}"/>
              </a:ext>
            </a:extLst>
          </p:cNvPr>
          <p:cNvGraphicFramePr>
            <a:graphicFrameLocks noGrp="1"/>
          </p:cNvGraphicFramePr>
          <p:nvPr>
            <p:extLst>
              <p:ext uri="{D42A27DB-BD31-4B8C-83A1-F6EECF244321}">
                <p14:modId xmlns:p14="http://schemas.microsoft.com/office/powerpoint/2010/main" val="358927728"/>
              </p:ext>
            </p:extLst>
          </p:nvPr>
        </p:nvGraphicFramePr>
        <p:xfrm>
          <a:off x="377715" y="1661061"/>
          <a:ext cx="5585562" cy="2215613"/>
        </p:xfrm>
        <a:graphic>
          <a:graphicData uri="http://schemas.openxmlformats.org/drawingml/2006/table">
            <a:tbl>
              <a:tblPr>
                <a:tableStyleId>{5940675A-B579-460E-94D1-54222C63F5DA}</a:tableStyleId>
              </a:tblPr>
              <a:tblGrid>
                <a:gridCol w="5585562">
                  <a:extLst>
                    <a:ext uri="{9D8B030D-6E8A-4147-A177-3AD203B41FA5}">
                      <a16:colId xmlns:a16="http://schemas.microsoft.com/office/drawing/2014/main" val="20000"/>
                    </a:ext>
                  </a:extLst>
                </a:gridCol>
              </a:tblGrid>
              <a:tr h="2215613">
                <a:tc>
                  <a:txBody>
                    <a:bodyPr/>
                    <a:lstStyle/>
                    <a:p>
                      <a:pPr marL="0" marR="0" lvl="0" indent="0" algn="l" defTabSz="914400" rtl="0" eaLnBrk="1" fontAlgn="auto" latinLnBrk="0" hangingPunct="1">
                        <a:lnSpc>
                          <a:spcPct val="100000"/>
                        </a:lnSpc>
                        <a:spcBef>
                          <a:spcPts val="200"/>
                        </a:spcBef>
                        <a:spcAft>
                          <a:spcPts val="300"/>
                        </a:spcAft>
                        <a:buClrTx/>
                        <a:buSzTx/>
                        <a:buFont typeface="Arial" panose="020B0604020202020204" pitchFamily="34" charset="0"/>
                        <a:buNone/>
                        <a:tabLst/>
                        <a:defRPr/>
                      </a:pPr>
                      <a:r>
                        <a:rPr lang="en-US" sz="900" b="1"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Key Accomplishments:</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Built the Gunshot Detection Model with an Accuracy of 95%, with a gunshot detection accuracy of 99.5%</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Established the Main Server to function as the Integration Hub for the 3 Modules</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Built the Network Log Simulator to stream WIFI Access Point logs in Real Time</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Implemented JIRA for Project management, and onboarded the team to the platform</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Setup Daily Standups to meet and collaborate on the ongoing efforts</a:t>
                      </a:r>
                    </a:p>
                  </a:txBody>
                  <a:tcPr marL="27432" marR="18288" marT="27432" marB="4034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5">
            <a:extLst>
              <a:ext uri="{FF2B5EF4-FFF2-40B4-BE49-F238E27FC236}">
                <a16:creationId xmlns:a16="http://schemas.microsoft.com/office/drawing/2014/main" id="{27D71A33-8374-4D59-BC6A-BC29D807C900}"/>
              </a:ext>
            </a:extLst>
          </p:cNvPr>
          <p:cNvSpPr>
            <a:spLocks noChangeArrowheads="1"/>
          </p:cNvSpPr>
          <p:nvPr/>
        </p:nvSpPr>
        <p:spPr bwMode="auto">
          <a:xfrm>
            <a:off x="6092127" y="830149"/>
            <a:ext cx="5824567" cy="236952"/>
          </a:xfrm>
          <a:prstGeom prst="rect">
            <a:avLst/>
          </a:prstGeom>
          <a:solidFill>
            <a:schemeClr val="accent4"/>
          </a:solidFill>
          <a:ln>
            <a:noFill/>
          </a:ln>
        </p:spPr>
        <p:txBody>
          <a:bodyPr lIns="0" tIns="45703" rIns="0" bIns="45703" anchor="ct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Verdana"/>
                <a:ea typeface="+mn-ea"/>
                <a:cs typeface="+mn-cs"/>
              </a:rPr>
              <a:t>User Stories/Risks/Issues/Decisions/Milestones</a:t>
            </a:r>
          </a:p>
        </p:txBody>
      </p:sp>
      <p:graphicFrame>
        <p:nvGraphicFramePr>
          <p:cNvPr id="14" name="Group 129">
            <a:extLst>
              <a:ext uri="{FF2B5EF4-FFF2-40B4-BE49-F238E27FC236}">
                <a16:creationId xmlns:a16="http://schemas.microsoft.com/office/drawing/2014/main" id="{3FDA84C0-8153-4177-B0E4-652DC77AB152}"/>
              </a:ext>
            </a:extLst>
          </p:cNvPr>
          <p:cNvGraphicFramePr>
            <a:graphicFrameLocks noGrp="1"/>
          </p:cNvGraphicFramePr>
          <p:nvPr>
            <p:extLst>
              <p:ext uri="{D42A27DB-BD31-4B8C-83A1-F6EECF244321}">
                <p14:modId xmlns:p14="http://schemas.microsoft.com/office/powerpoint/2010/main" val="3826702959"/>
              </p:ext>
            </p:extLst>
          </p:nvPr>
        </p:nvGraphicFramePr>
        <p:xfrm>
          <a:off x="6098450" y="1084121"/>
          <a:ext cx="5823501" cy="2148840"/>
        </p:xfrm>
        <a:graphic>
          <a:graphicData uri="http://schemas.openxmlformats.org/drawingml/2006/table">
            <a:tbl>
              <a:tblPr/>
              <a:tblGrid>
                <a:gridCol w="334645">
                  <a:extLst>
                    <a:ext uri="{9D8B030D-6E8A-4147-A177-3AD203B41FA5}">
                      <a16:colId xmlns:a16="http://schemas.microsoft.com/office/drawing/2014/main" val="2621381270"/>
                    </a:ext>
                  </a:extLst>
                </a:gridCol>
                <a:gridCol w="4645504">
                  <a:extLst>
                    <a:ext uri="{9D8B030D-6E8A-4147-A177-3AD203B41FA5}">
                      <a16:colId xmlns:a16="http://schemas.microsoft.com/office/drawing/2014/main" val="20000"/>
                    </a:ext>
                  </a:extLst>
                </a:gridCol>
                <a:gridCol w="843352">
                  <a:extLst>
                    <a:ext uri="{9D8B030D-6E8A-4147-A177-3AD203B41FA5}">
                      <a16:colId xmlns:a16="http://schemas.microsoft.com/office/drawing/2014/main" val="20001"/>
                    </a:ext>
                  </a:extLst>
                </a:gridCol>
              </a:tblGrid>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a:ln>
                            <a:noFill/>
                          </a:ln>
                          <a:solidFill>
                            <a:schemeClr val="bg1"/>
                          </a:solidFill>
                          <a:effectLst/>
                          <a:latin typeface="+mj-lt"/>
                          <a:ea typeface="ＭＳ Ｐゴシック" pitchFamily="34" charset="-128"/>
                          <a:cs typeface="Arial" pitchFamily="34" charset="0"/>
                        </a:rPr>
                        <a:t>R/I</a:t>
                      </a:r>
                    </a:p>
                  </a:txBody>
                  <a:tcPr marL="9144" marR="9144" marT="9144" marB="9144"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a:ln>
                            <a:noFill/>
                          </a:ln>
                          <a:solidFill>
                            <a:schemeClr val="bg1"/>
                          </a:solidFill>
                          <a:effectLst/>
                          <a:latin typeface="+mj-lt"/>
                          <a:ea typeface="ＭＳ Ｐゴシック" pitchFamily="34" charset="-128"/>
                          <a:cs typeface="Arial" pitchFamily="34" charset="0"/>
                        </a:rPr>
                        <a:t>Brief Description </a:t>
                      </a:r>
                    </a:p>
                  </a:txBody>
                  <a:tcPr marL="9144" marR="9144" marT="9144" marB="9144"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tc>
                  <a:txBody>
                    <a:bodyPr/>
                    <a:lstStyle/>
                    <a:p>
                      <a:pPr algn="ctr" rtl="0" fontAlgn="ctr"/>
                      <a:r>
                        <a:rPr lang="en-US" sz="1000" b="1" i="0" u="none" strike="noStrike" dirty="0">
                          <a:solidFill>
                            <a:srgbClr val="FFFFFF"/>
                          </a:solidFill>
                          <a:effectLst/>
                          <a:latin typeface="+mj-lt"/>
                          <a:cs typeface="Arial" pitchFamily="34" charset="0"/>
                        </a:rPr>
                        <a:t>Due </a:t>
                      </a:r>
                      <a:r>
                        <a:rPr lang="en-US" sz="1000" b="1" i="0" u="none" strike="noStrike" baseline="0" dirty="0">
                          <a:solidFill>
                            <a:srgbClr val="FFFFFF"/>
                          </a:solidFill>
                          <a:effectLst/>
                          <a:latin typeface="+mj-lt"/>
                          <a:cs typeface="Arial" pitchFamily="34" charset="0"/>
                        </a:rPr>
                        <a:t>Date </a:t>
                      </a:r>
                      <a:endParaRPr lang="en-US" sz="1000" b="1" i="0" u="none" strike="noStrike" dirty="0">
                        <a:solidFill>
                          <a:srgbClr val="FFFFFF"/>
                        </a:solidFill>
                        <a:effectLst/>
                        <a:latin typeface="+mj-lt"/>
                        <a:cs typeface="Arial" pitchFamily="34" charset="0"/>
                      </a:endParaRPr>
                    </a:p>
                  </a:txBody>
                  <a:tcPr marL="9144" marR="9144"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extLst>
                  <a:ext uri="{0D108BD9-81ED-4DB2-BD59-A6C34878D82A}">
                    <a16:rowId xmlns:a16="http://schemas.microsoft.com/office/drawing/2014/main" val="10000"/>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I</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and Deploy API for Gunshot Detection</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2</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and Deploy API for Network Logs Simulation</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3238694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3</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the Front-end UI for ERA Dashboard</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8580821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the Front-end UI for ERA Floor Plan Input</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804748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5</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Establish the Main ERA Server to serve as the Integration Hub</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96340019"/>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lang="en-US" sz="800" b="0" i="1" u="none" strike="noStrike" kern="1200" baseline="0" dirty="0">
                        <a:solidFill>
                          <a:schemeClr val="tx1"/>
                        </a:solidFill>
                        <a:effectLst/>
                        <a:latin typeface="+mn-lt"/>
                        <a:ea typeface="+mn-ea"/>
                        <a:cs typeface="+mn-cs"/>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39185085"/>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lang="en-US" sz="800" b="0" i="1" u="none" strike="noStrike" kern="1200" baseline="0" dirty="0">
                        <a:solidFill>
                          <a:schemeClr val="tx1"/>
                        </a:solidFill>
                        <a:effectLst/>
                        <a:latin typeface="+mn-lt"/>
                        <a:ea typeface="+mn-ea"/>
                        <a:cs typeface="+mn-cs"/>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74360076"/>
                  </a:ext>
                </a:extLst>
              </a:tr>
            </a:tbl>
          </a:graphicData>
        </a:graphic>
      </p:graphicFrame>
      <p:graphicFrame>
        <p:nvGraphicFramePr>
          <p:cNvPr id="15" name="Table 14">
            <a:extLst>
              <a:ext uri="{FF2B5EF4-FFF2-40B4-BE49-F238E27FC236}">
                <a16:creationId xmlns:a16="http://schemas.microsoft.com/office/drawing/2014/main" id="{47075C61-5D6A-4724-A37B-471F21B782F8}"/>
              </a:ext>
            </a:extLst>
          </p:cNvPr>
          <p:cNvGraphicFramePr>
            <a:graphicFrameLocks noGrp="1"/>
          </p:cNvGraphicFramePr>
          <p:nvPr>
            <p:extLst>
              <p:ext uri="{D42A27DB-BD31-4B8C-83A1-F6EECF244321}">
                <p14:modId xmlns:p14="http://schemas.microsoft.com/office/powerpoint/2010/main" val="3096559242"/>
              </p:ext>
            </p:extLst>
          </p:nvPr>
        </p:nvGraphicFramePr>
        <p:xfrm>
          <a:off x="6092127" y="3263714"/>
          <a:ext cx="5858706" cy="2977164"/>
        </p:xfrm>
        <a:graphic>
          <a:graphicData uri="http://schemas.openxmlformats.org/drawingml/2006/table">
            <a:tbl>
              <a:tblPr/>
              <a:tblGrid>
                <a:gridCol w="3805768">
                  <a:extLst>
                    <a:ext uri="{9D8B030D-6E8A-4147-A177-3AD203B41FA5}">
                      <a16:colId xmlns:a16="http://schemas.microsoft.com/office/drawing/2014/main" val="2042553873"/>
                    </a:ext>
                  </a:extLst>
                </a:gridCol>
                <a:gridCol w="776288">
                  <a:extLst>
                    <a:ext uri="{9D8B030D-6E8A-4147-A177-3AD203B41FA5}">
                      <a16:colId xmlns:a16="http://schemas.microsoft.com/office/drawing/2014/main" val="1992502734"/>
                    </a:ext>
                  </a:extLst>
                </a:gridCol>
                <a:gridCol w="775605">
                  <a:extLst>
                    <a:ext uri="{9D8B030D-6E8A-4147-A177-3AD203B41FA5}">
                      <a16:colId xmlns:a16="http://schemas.microsoft.com/office/drawing/2014/main" val="2164475507"/>
                    </a:ext>
                  </a:extLst>
                </a:gridCol>
                <a:gridCol w="501045">
                  <a:extLst>
                    <a:ext uri="{9D8B030D-6E8A-4147-A177-3AD203B41FA5}">
                      <a16:colId xmlns:a16="http://schemas.microsoft.com/office/drawing/2014/main" val="727251806"/>
                    </a:ext>
                  </a:extLst>
                </a:gridCol>
              </a:tblGrid>
              <a:tr h="162702">
                <a:tc rowSpan="2">
                  <a:txBody>
                    <a:bodyPr/>
                    <a:lstStyle/>
                    <a:p>
                      <a:pPr algn="ctr" rtl="0" fontAlgn="b"/>
                      <a:r>
                        <a:rPr lang="en-US" sz="900" b="1" i="0" u="none" strike="noStrike" dirty="0">
                          <a:solidFill>
                            <a:srgbClr val="FFFFFF"/>
                          </a:solidFill>
                          <a:effectLst/>
                          <a:latin typeface="Verdana" panose="020B0604030504040204" pitchFamily="34" charset="0"/>
                        </a:rPr>
                        <a:t>Deliverables</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b"/>
                      <a:r>
                        <a:rPr lang="en-US" sz="900" b="1" i="0" u="none" strike="noStrike" dirty="0">
                          <a:solidFill>
                            <a:srgbClr val="FFFFFF"/>
                          </a:solidFill>
                          <a:effectLst/>
                          <a:latin typeface="Verdana" panose="020B0604030504040204" pitchFamily="34" charset="0"/>
                        </a:rPr>
                        <a:t>Finish Date</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rowSpan="2">
                  <a:txBody>
                    <a:bodyPr/>
                    <a:lstStyle/>
                    <a:p>
                      <a:pPr algn="ctr" rtl="0" fontAlgn="b"/>
                      <a:r>
                        <a:rPr lang="en-US" sz="900" b="1" i="0" u="none" strike="noStrike" dirty="0">
                          <a:solidFill>
                            <a:srgbClr val="FFFFFF"/>
                          </a:solidFill>
                          <a:effectLst/>
                          <a:latin typeface="Verdana" panose="020B0604030504040204" pitchFamily="34" charset="0"/>
                        </a:rPr>
                        <a:t>% Complete</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rowSpan="2">
                  <a:txBody>
                    <a:bodyPr/>
                    <a:lstStyle/>
                    <a:p>
                      <a:pPr algn="ctr" rtl="0" fontAlgn="b"/>
                      <a:r>
                        <a:rPr lang="en-US" sz="900" b="1" i="0" u="none" strike="noStrike" dirty="0">
                          <a:solidFill>
                            <a:srgbClr val="FFFFFF"/>
                          </a:solidFill>
                          <a:effectLst/>
                          <a:latin typeface="Verdana" panose="020B0604030504040204" pitchFamily="34" charset="0"/>
                        </a:rPr>
                        <a:t>Status</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20434122"/>
                  </a:ext>
                </a:extLst>
              </a:tr>
              <a:tr h="162702">
                <a:tc vMerge="1">
                  <a:txBody>
                    <a:bodyPr/>
                    <a:lstStyle/>
                    <a:p>
                      <a:endParaRPr lang="en-US"/>
                    </a:p>
                  </a:txBody>
                  <a:tcPr/>
                </a:tc>
                <a:tc>
                  <a:txBody>
                    <a:bodyPr/>
                    <a:lstStyle/>
                    <a:p>
                      <a:pPr algn="ctr" rtl="0" fontAlgn="t"/>
                      <a:r>
                        <a:rPr lang="en-US" sz="900" b="1" i="0" u="none" strike="noStrike" dirty="0">
                          <a:solidFill>
                            <a:srgbClr val="FFFFFF"/>
                          </a:solidFill>
                          <a:effectLst/>
                          <a:latin typeface="Verdana" panose="020B0604030504040204" pitchFamily="34" charset="0"/>
                        </a:rPr>
                        <a:t>(Planned)</a:t>
                      </a:r>
                    </a:p>
                  </a:txBody>
                  <a:tcPr marL="6350" marR="6350" marT="635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54186207"/>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Project plan</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dirty="0">
                          <a:solidFill>
                            <a:schemeClr val="tx1"/>
                          </a:solidFill>
                          <a:effectLst/>
                          <a:latin typeface="+mn-lt"/>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r>
                        <a:rPr lang="en-US" sz="900" b="1" i="0" u="none" strike="noStrike" dirty="0">
                          <a:solidFill>
                            <a:schemeClr val="bg1"/>
                          </a:solidFill>
                          <a:effectLst/>
                          <a:latin typeface="+mn-lt"/>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4133390317"/>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900" b="0" dirty="0">
                          <a:solidFill>
                            <a:schemeClr val="tx1"/>
                          </a:solidFill>
                          <a:latin typeface="+mn-lt"/>
                          <a:ea typeface="Verdana" panose="020B0604030504040204" pitchFamily="34" charset="0"/>
                          <a:cs typeface="Verdana" panose="020B0604030504040204" pitchFamily="34" charset="0"/>
                        </a:rPr>
                        <a:t>User stories for ERA Development operations</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65%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1792051474"/>
                  </a:ext>
                </a:extLst>
              </a:tr>
              <a:tr h="265176">
                <a:tc>
                  <a:txBody>
                    <a:bodyPr/>
                    <a:lstStyle/>
                    <a:p>
                      <a:pPr lvl="0" algn="l" defTabSz="914400">
                        <a:spcBef>
                          <a:spcPts val="300"/>
                        </a:spcBef>
                        <a:defRPr/>
                      </a:pPr>
                      <a:r>
                        <a:rPr lang="en-US" sz="900" b="0" kern="1200" dirty="0">
                          <a:solidFill>
                            <a:schemeClr val="tx1"/>
                          </a:solidFill>
                          <a:latin typeface="+mn-lt"/>
                          <a:ea typeface="Verdana" panose="020B0604030504040204" pitchFamily="34" charset="0"/>
                          <a:cs typeface="Verdana" panose="020B0604030504040204" pitchFamily="34" charset="0"/>
                        </a:rPr>
                        <a:t>ERA System Architectural Diagram</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04/16/24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C</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3537579871"/>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0" kern="1200" dirty="0">
                          <a:solidFill>
                            <a:schemeClr val="tx1"/>
                          </a:solidFill>
                          <a:latin typeface="+mn-lt"/>
                          <a:ea typeface="Verdana" panose="020B0604030504040204" pitchFamily="34" charset="0"/>
                          <a:cs typeface="Verdana" panose="020B0604030504040204" pitchFamily="34" charset="0"/>
                        </a:rPr>
                        <a:t>Agile Release Roadmap</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04/20./24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610466156"/>
                  </a:ext>
                </a:extLst>
              </a:tr>
              <a:tr h="265176">
                <a:tc gridSpan="4">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1" dirty="0">
                          <a:solidFill>
                            <a:schemeClr val="bg1"/>
                          </a:solidFill>
                          <a:latin typeface="+mn-lt"/>
                          <a:ea typeface="Verdana" panose="020B0604030504040204" pitchFamily="34" charset="0"/>
                          <a:cs typeface="Verdana" panose="020B0604030504040204" pitchFamily="34" charset="0"/>
                        </a:rPr>
                        <a:t>Completed 01 sprints and below is the snapshot of the current sprint [01]</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lang="en-US" sz="900" b="1" kern="1200" noProof="0" dirty="0">
                        <a:solidFill>
                          <a:schemeClr val="bg1"/>
                        </a:solidFill>
                        <a:effectLst/>
                        <a:latin typeface="+mn-lt"/>
                        <a:ea typeface="Verdana" panose="020B0604030504040204" pitchFamily="34" charset="0"/>
                        <a:cs typeface="Times New Roman" panose="02020603050405020304" pitchFamily="18"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lang="en-US" sz="900" b="0" kern="1200" noProof="0" dirty="0">
                        <a:solidFill>
                          <a:schemeClr val="bg1"/>
                        </a:solidFill>
                        <a:effectLst/>
                        <a:latin typeface="+mn-lt"/>
                        <a:ea typeface="Calibri" panose="020F0502020204030204" pitchFamily="34" charset="0"/>
                        <a:cs typeface="Times New Roman" panose="02020603050405020304" pitchFamily="18"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chemeClr val="bg1"/>
                        </a:solidFill>
                        <a:effectLst/>
                        <a:uLnTx/>
                        <a:uFillTx/>
                        <a:latin typeface="Verdana" panose="020B0604030504040204" pitchFamily="34" charset="0"/>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19427653"/>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0" dirty="0" err="1">
                          <a:solidFill>
                            <a:schemeClr val="tx1"/>
                          </a:solidFill>
                          <a:latin typeface="+mn-lt"/>
                          <a:ea typeface="Verdana" panose="020B0604030504040204" pitchFamily="34" charset="0"/>
                          <a:cs typeface="Verdana" panose="020B0604030504040204" pitchFamily="34" charset="0"/>
                        </a:rPr>
                        <a:t>Github</a:t>
                      </a:r>
                      <a:r>
                        <a:rPr lang="en-US" sz="900" b="0" dirty="0">
                          <a:solidFill>
                            <a:schemeClr val="tx1"/>
                          </a:solidFill>
                          <a:latin typeface="+mn-lt"/>
                          <a:ea typeface="Verdana" panose="020B0604030504040204" pitchFamily="34" charset="0"/>
                          <a:cs typeface="Verdana" panose="020B0604030504040204" pitchFamily="34" charset="0"/>
                        </a:rPr>
                        <a:t> project archive</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1733290856"/>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Perform Active User Simulation for ERA</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809340076"/>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ERA View/Update dashboard</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2615268463"/>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Knowledge base articles for ERA System</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2298382732"/>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Process workflow documentation</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569443605"/>
                  </a:ext>
                </a:extLst>
              </a:tr>
            </a:tbl>
          </a:graphicData>
        </a:graphic>
      </p:graphicFrame>
      <p:grpSp>
        <p:nvGrpSpPr>
          <p:cNvPr id="16" name="Group 15">
            <a:extLst>
              <a:ext uri="{FF2B5EF4-FFF2-40B4-BE49-F238E27FC236}">
                <a16:creationId xmlns:a16="http://schemas.microsoft.com/office/drawing/2014/main" id="{DF2EA9DC-9DBA-475F-8214-49CEE6A3567E}"/>
              </a:ext>
            </a:extLst>
          </p:cNvPr>
          <p:cNvGrpSpPr/>
          <p:nvPr/>
        </p:nvGrpSpPr>
        <p:grpSpPr>
          <a:xfrm>
            <a:off x="377715" y="6278978"/>
            <a:ext cx="3687956" cy="586022"/>
            <a:chOff x="6094365" y="5856502"/>
            <a:chExt cx="3769877" cy="572810"/>
          </a:xfrm>
        </p:grpSpPr>
        <p:sp>
          <p:nvSpPr>
            <p:cNvPr id="17" name="Rectangle 16">
              <a:extLst>
                <a:ext uri="{FF2B5EF4-FFF2-40B4-BE49-F238E27FC236}">
                  <a16:creationId xmlns:a16="http://schemas.microsoft.com/office/drawing/2014/main" id="{F1AE1F44-EB6F-4911-BE52-8CE5EF02E3AD}"/>
                </a:ext>
              </a:extLst>
            </p:cNvPr>
            <p:cNvSpPr/>
            <p:nvPr/>
          </p:nvSpPr>
          <p:spPr bwMode="auto">
            <a:xfrm>
              <a:off x="6094365" y="5856502"/>
              <a:ext cx="3769877" cy="572810"/>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1219170" rtl="0" eaLnBrk="0" fontAlgn="base" latinLnBrk="0" hangingPunct="0">
                <a:lnSpc>
                  <a:spcPct val="100000"/>
                </a:lnSpc>
                <a:spcBef>
                  <a:spcPct val="50000"/>
                </a:spcBef>
                <a:spcAft>
                  <a:spcPct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Verdana"/>
                <a:ea typeface="ＭＳ Ｐゴシック" pitchFamily="-96" charset="-128"/>
                <a:cs typeface="+mn-cs"/>
              </a:endParaRPr>
            </a:p>
          </p:txBody>
        </p:sp>
        <p:grpSp>
          <p:nvGrpSpPr>
            <p:cNvPr id="18" name="Group 23">
              <a:extLst>
                <a:ext uri="{FF2B5EF4-FFF2-40B4-BE49-F238E27FC236}">
                  <a16:creationId xmlns:a16="http://schemas.microsoft.com/office/drawing/2014/main" id="{A03042AD-A3AC-4A53-A382-36C1A5C163E1}"/>
                </a:ext>
              </a:extLst>
            </p:cNvPr>
            <p:cNvGrpSpPr>
              <a:grpSpLocks/>
            </p:cNvGrpSpPr>
            <p:nvPr/>
          </p:nvGrpSpPr>
          <p:grpSpPr bwMode="auto">
            <a:xfrm>
              <a:off x="6669586" y="5987421"/>
              <a:ext cx="710825" cy="75764"/>
              <a:chOff x="1556781" y="6120370"/>
              <a:chExt cx="724512" cy="137185"/>
            </a:xfrm>
          </p:grpSpPr>
          <p:sp>
            <p:nvSpPr>
              <p:cNvPr id="45" name="Rectangle 44">
                <a:extLst>
                  <a:ext uri="{FF2B5EF4-FFF2-40B4-BE49-F238E27FC236}">
                    <a16:creationId xmlns:a16="http://schemas.microsoft.com/office/drawing/2014/main" id="{18AF0DAA-22A2-451D-9B86-0B838ADFD91E}"/>
                  </a:ext>
                </a:extLst>
              </p:cNvPr>
              <p:cNvSpPr/>
              <p:nvPr/>
            </p:nvSpPr>
            <p:spPr>
              <a:xfrm>
                <a:off x="1556781" y="6121067"/>
                <a:ext cx="138076" cy="136488"/>
              </a:xfrm>
              <a:prstGeom prst="rect">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G</a:t>
                </a:r>
              </a:p>
            </p:txBody>
          </p:sp>
          <p:sp>
            <p:nvSpPr>
              <p:cNvPr id="46" name="TextBox 50">
                <a:extLst>
                  <a:ext uri="{FF2B5EF4-FFF2-40B4-BE49-F238E27FC236}">
                    <a16:creationId xmlns:a16="http://schemas.microsoft.com/office/drawing/2014/main" id="{2C1A447C-51E6-48B0-BA7A-3745704C71AA}"/>
                  </a:ext>
                </a:extLst>
              </p:cNvPr>
              <p:cNvSpPr txBox="1">
                <a:spLocks noChangeArrowheads="1"/>
              </p:cNvSpPr>
              <p:nvPr/>
            </p:nvSpPr>
            <p:spPr bwMode="auto">
              <a:xfrm>
                <a:off x="1778404" y="6120370"/>
                <a:ext cx="502889" cy="13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On Track</a:t>
                </a:r>
              </a:p>
            </p:txBody>
          </p:sp>
        </p:grpSp>
        <p:grpSp>
          <p:nvGrpSpPr>
            <p:cNvPr id="19" name="Group 24">
              <a:extLst>
                <a:ext uri="{FF2B5EF4-FFF2-40B4-BE49-F238E27FC236}">
                  <a16:creationId xmlns:a16="http://schemas.microsoft.com/office/drawing/2014/main" id="{58A592FD-8050-425D-AC38-1131BA373035}"/>
                </a:ext>
              </a:extLst>
            </p:cNvPr>
            <p:cNvGrpSpPr>
              <a:grpSpLocks/>
            </p:cNvGrpSpPr>
            <p:nvPr/>
          </p:nvGrpSpPr>
          <p:grpSpPr bwMode="auto">
            <a:xfrm>
              <a:off x="7500182" y="5987199"/>
              <a:ext cx="710431" cy="75763"/>
              <a:chOff x="1557183" y="6290147"/>
              <a:chExt cx="724110" cy="137183"/>
            </a:xfrm>
          </p:grpSpPr>
          <p:sp>
            <p:nvSpPr>
              <p:cNvPr id="43" name="Rectangle 42">
                <a:extLst>
                  <a:ext uri="{FF2B5EF4-FFF2-40B4-BE49-F238E27FC236}">
                    <a16:creationId xmlns:a16="http://schemas.microsoft.com/office/drawing/2014/main" id="{71C2082C-B013-4713-A02F-22FB6549AEC1}"/>
                  </a:ext>
                </a:extLst>
              </p:cNvPr>
              <p:cNvSpPr/>
              <p:nvPr/>
            </p:nvSpPr>
            <p:spPr>
              <a:xfrm>
                <a:off x="1557183" y="6290842"/>
                <a:ext cx="136488" cy="136488"/>
              </a:xfrm>
              <a:prstGeom prst="rect">
                <a:avLst/>
              </a:prstGeom>
              <a:solidFill>
                <a:srgbClr val="FFC0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A</a:t>
                </a:r>
              </a:p>
            </p:txBody>
          </p:sp>
          <p:sp>
            <p:nvSpPr>
              <p:cNvPr id="44" name="TextBox 48">
                <a:extLst>
                  <a:ext uri="{FF2B5EF4-FFF2-40B4-BE49-F238E27FC236}">
                    <a16:creationId xmlns:a16="http://schemas.microsoft.com/office/drawing/2014/main" id="{5A2B4028-E36B-421D-AD93-2A4223BD94FF}"/>
                  </a:ext>
                </a:extLst>
              </p:cNvPr>
              <p:cNvSpPr txBox="1">
                <a:spLocks noChangeArrowheads="1"/>
              </p:cNvSpPr>
              <p:nvPr/>
            </p:nvSpPr>
            <p:spPr bwMode="auto">
              <a:xfrm>
                <a:off x="1778404" y="6290147"/>
                <a:ext cx="502889" cy="13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Monitor Closely</a:t>
                </a:r>
              </a:p>
            </p:txBody>
          </p:sp>
        </p:grpSp>
        <p:grpSp>
          <p:nvGrpSpPr>
            <p:cNvPr id="22" name="Group 25">
              <a:extLst>
                <a:ext uri="{FF2B5EF4-FFF2-40B4-BE49-F238E27FC236}">
                  <a16:creationId xmlns:a16="http://schemas.microsoft.com/office/drawing/2014/main" id="{2593B0FA-737C-41BF-91A8-4B4774CF7BDE}"/>
                </a:ext>
              </a:extLst>
            </p:cNvPr>
            <p:cNvGrpSpPr>
              <a:grpSpLocks/>
            </p:cNvGrpSpPr>
            <p:nvPr/>
          </p:nvGrpSpPr>
          <p:grpSpPr bwMode="auto">
            <a:xfrm>
              <a:off x="8577209" y="5996149"/>
              <a:ext cx="688678" cy="75767"/>
              <a:chOff x="82348" y="6495834"/>
              <a:chExt cx="701938" cy="137189"/>
            </a:xfrm>
          </p:grpSpPr>
          <p:sp>
            <p:nvSpPr>
              <p:cNvPr id="39" name="Rectangle 38">
                <a:extLst>
                  <a:ext uri="{FF2B5EF4-FFF2-40B4-BE49-F238E27FC236}">
                    <a16:creationId xmlns:a16="http://schemas.microsoft.com/office/drawing/2014/main" id="{9554A08B-DD0F-4752-9039-487A968A9960}"/>
                  </a:ext>
                </a:extLst>
              </p:cNvPr>
              <p:cNvSpPr/>
              <p:nvPr/>
            </p:nvSpPr>
            <p:spPr>
              <a:xfrm>
                <a:off x="82348" y="6496538"/>
                <a:ext cx="136488" cy="136485"/>
              </a:xfrm>
              <a:prstGeom prst="rect">
                <a:avLst/>
              </a:prstGeom>
              <a:solidFill>
                <a:srgbClr val="0070C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Verdana"/>
                    <a:ea typeface="+mn-ea"/>
                    <a:cs typeface="+mn-cs"/>
                  </a:rPr>
                  <a:t>C</a:t>
                </a:r>
              </a:p>
            </p:txBody>
          </p:sp>
          <p:sp>
            <p:nvSpPr>
              <p:cNvPr id="40" name="TextBox 46">
                <a:extLst>
                  <a:ext uri="{FF2B5EF4-FFF2-40B4-BE49-F238E27FC236}">
                    <a16:creationId xmlns:a16="http://schemas.microsoft.com/office/drawing/2014/main" id="{47F62788-113B-434B-8F7C-904F11147428}"/>
                  </a:ext>
                </a:extLst>
              </p:cNvPr>
              <p:cNvSpPr txBox="1">
                <a:spLocks noChangeArrowheads="1"/>
              </p:cNvSpPr>
              <p:nvPr/>
            </p:nvSpPr>
            <p:spPr bwMode="auto">
              <a:xfrm>
                <a:off x="281397" y="6495834"/>
                <a:ext cx="502889" cy="13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Complete</a:t>
                </a:r>
              </a:p>
            </p:txBody>
          </p:sp>
        </p:grpSp>
        <p:sp>
          <p:nvSpPr>
            <p:cNvPr id="23" name="AutoShape 8">
              <a:extLst>
                <a:ext uri="{FF2B5EF4-FFF2-40B4-BE49-F238E27FC236}">
                  <a16:creationId xmlns:a16="http://schemas.microsoft.com/office/drawing/2014/main" id="{505C4E3B-F552-4B46-A1C1-4B7FC96AA7CE}"/>
                </a:ext>
              </a:extLst>
            </p:cNvPr>
            <p:cNvSpPr>
              <a:spLocks noChangeArrowheads="1"/>
            </p:cNvSpPr>
            <p:nvPr/>
          </p:nvSpPr>
          <p:spPr bwMode="auto">
            <a:xfrm rot="16200000">
              <a:off x="6681912" y="6187064"/>
              <a:ext cx="90488" cy="166688"/>
            </a:xfrm>
            <a:prstGeom prst="rightArrow">
              <a:avLst>
                <a:gd name="adj1" fmla="val 50000"/>
                <a:gd name="adj2" fmla="val 39208"/>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sp>
          <p:nvSpPr>
            <p:cNvPr id="24" name="AutoShape 8">
              <a:extLst>
                <a:ext uri="{FF2B5EF4-FFF2-40B4-BE49-F238E27FC236}">
                  <a16:creationId xmlns:a16="http://schemas.microsoft.com/office/drawing/2014/main" id="{2A1A01F1-F92E-4383-9589-690139AD6359}"/>
                </a:ext>
              </a:extLst>
            </p:cNvPr>
            <p:cNvSpPr>
              <a:spLocks noChangeArrowheads="1"/>
            </p:cNvSpPr>
            <p:nvPr/>
          </p:nvSpPr>
          <p:spPr bwMode="auto">
            <a:xfrm rot="16200000" flipH="1">
              <a:off x="8776754" y="6220907"/>
              <a:ext cx="126283" cy="134795"/>
            </a:xfrm>
            <a:prstGeom prst="rightArrow">
              <a:avLst>
                <a:gd name="adj1" fmla="val 50000"/>
                <a:gd name="adj2" fmla="val 39361"/>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27" name="Group 26">
              <a:extLst>
                <a:ext uri="{FF2B5EF4-FFF2-40B4-BE49-F238E27FC236}">
                  <a16:creationId xmlns:a16="http://schemas.microsoft.com/office/drawing/2014/main" id="{D513FC7E-3060-4D6F-8876-9EB63211740F}"/>
                </a:ext>
              </a:extLst>
            </p:cNvPr>
            <p:cNvGrpSpPr/>
            <p:nvPr/>
          </p:nvGrpSpPr>
          <p:grpSpPr>
            <a:xfrm>
              <a:off x="6211248" y="6162612"/>
              <a:ext cx="3652994" cy="266700"/>
              <a:chOff x="946825" y="6283283"/>
              <a:chExt cx="3652994" cy="266700"/>
            </a:xfrm>
          </p:grpSpPr>
          <p:sp>
            <p:nvSpPr>
              <p:cNvPr id="34" name="Text Box 3">
                <a:extLst>
                  <a:ext uri="{FF2B5EF4-FFF2-40B4-BE49-F238E27FC236}">
                    <a16:creationId xmlns:a16="http://schemas.microsoft.com/office/drawing/2014/main" id="{320315A2-91AF-4D87-8495-FF0EA5CA71FA}"/>
                  </a:ext>
                </a:extLst>
              </p:cNvPr>
              <p:cNvSpPr txBox="1">
                <a:spLocks noChangeArrowheads="1"/>
              </p:cNvSpPr>
              <p:nvPr/>
            </p:nvSpPr>
            <p:spPr bwMode="auto">
              <a:xfrm>
                <a:off x="2729216" y="6310252"/>
                <a:ext cx="570755" cy="169277"/>
              </a:xfrm>
              <a:prstGeom prst="rect">
                <a:avLst/>
              </a:prstGeom>
              <a:noFill/>
              <a:ln w="9525">
                <a:noFill/>
                <a:miter lim="800000"/>
                <a:headEnd/>
                <a:tailEnd/>
              </a:ln>
            </p:spPr>
            <p:txBody>
              <a:bodyPr wrap="square">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No change</a:t>
                </a:r>
              </a:p>
            </p:txBody>
          </p:sp>
          <p:sp>
            <p:nvSpPr>
              <p:cNvPr id="36" name="Text Box 3">
                <a:extLst>
                  <a:ext uri="{FF2B5EF4-FFF2-40B4-BE49-F238E27FC236}">
                    <a16:creationId xmlns:a16="http://schemas.microsoft.com/office/drawing/2014/main" id="{496AFFBB-E2B5-4F59-B6D0-B629CF6BEF81}"/>
                  </a:ext>
                </a:extLst>
              </p:cNvPr>
              <p:cNvSpPr txBox="1">
                <a:spLocks noChangeArrowheads="1"/>
              </p:cNvSpPr>
              <p:nvPr/>
            </p:nvSpPr>
            <p:spPr bwMode="auto">
              <a:xfrm>
                <a:off x="1483928" y="6284864"/>
                <a:ext cx="919814" cy="253193"/>
              </a:xfrm>
              <a:prstGeom prst="rect">
                <a:avLst/>
              </a:prstGeom>
              <a:noFill/>
              <a:ln w="9525">
                <a:noFill/>
                <a:miter lim="800000"/>
                <a:headEnd/>
                <a:tailEnd/>
              </a:ln>
            </p:spPr>
            <p:txBody>
              <a:bodyPr wrap="square">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Improving trend for future</a:t>
                </a:r>
              </a:p>
            </p:txBody>
          </p:sp>
          <p:sp>
            <p:nvSpPr>
              <p:cNvPr id="37" name="Text Placeholder 20">
                <a:extLst>
                  <a:ext uri="{FF2B5EF4-FFF2-40B4-BE49-F238E27FC236}">
                    <a16:creationId xmlns:a16="http://schemas.microsoft.com/office/drawing/2014/main" id="{78625BE4-BBAC-4FF0-BD21-24D5E6EDAA4A}"/>
                  </a:ext>
                </a:extLst>
              </p:cNvPr>
              <p:cNvSpPr txBox="1">
                <a:spLocks/>
              </p:cNvSpPr>
              <p:nvPr/>
            </p:nvSpPr>
            <p:spPr bwMode="auto">
              <a:xfrm>
                <a:off x="946825" y="6283283"/>
                <a:ext cx="484090" cy="266700"/>
              </a:xfrm>
              <a:prstGeom prst="rect">
                <a:avLst/>
              </a:prstGeom>
              <a:noFill/>
              <a:ln w="9525">
                <a:noFill/>
                <a:miter lim="800000"/>
                <a:headEnd/>
                <a:tailEnd/>
              </a:ln>
            </p:spPr>
            <p:txBody>
              <a:bodyPr lIns="0" anchor="ctr"/>
              <a:lstStyle/>
              <a:p>
                <a:pPr marL="0" marR="0" lvl="0" indent="0" algn="l" defTabSz="1219170" rtl="0" eaLnBrk="1" fontAlgn="base" latinLnBrk="0" hangingPunct="1">
                  <a:lnSpc>
                    <a:spcPct val="106000"/>
                  </a:lnSpc>
                  <a:spcBef>
                    <a:spcPct val="80000"/>
                  </a:spcBef>
                  <a:spcAft>
                    <a:spcPct val="0"/>
                  </a:spcAft>
                  <a:buClr>
                    <a:srgbClr val="000000"/>
                  </a:buClr>
                  <a:buSzPct val="80000"/>
                  <a:buFontTx/>
                  <a:buNone/>
                  <a:tabLst>
                    <a:tab pos="517525" algn="l"/>
                    <a:tab pos="1085850" algn="l"/>
                    <a:tab pos="1714500" algn="l"/>
                    <a:tab pos="2803525" algn="l"/>
                    <a:tab pos="3771900" algn="l"/>
                    <a:tab pos="4343400" algn="l"/>
                  </a:tabLst>
                  <a:defRPr/>
                </a:pPr>
                <a:r>
                  <a:rPr kumimoji="0" lang="en-US" sz="500" b="1" i="0" u="none" strike="noStrike" kern="1200" cap="none" spc="0" normalizeH="0" baseline="0" noProof="0" dirty="0">
                    <a:ln>
                      <a:noFill/>
                    </a:ln>
                    <a:solidFill>
                      <a:srgbClr val="000000"/>
                    </a:solidFill>
                    <a:effectLst/>
                    <a:uLnTx/>
                    <a:uFillTx/>
                    <a:latin typeface="Verdana"/>
                    <a:ea typeface="+mn-ea"/>
                    <a:cs typeface="+mn-cs"/>
                  </a:rPr>
                  <a:t>Trending:</a:t>
                </a:r>
              </a:p>
            </p:txBody>
          </p:sp>
          <p:sp>
            <p:nvSpPr>
              <p:cNvPr id="38" name="TextBox 37">
                <a:extLst>
                  <a:ext uri="{FF2B5EF4-FFF2-40B4-BE49-F238E27FC236}">
                    <a16:creationId xmlns:a16="http://schemas.microsoft.com/office/drawing/2014/main" id="{8C22952C-F1C1-41CC-A97A-3AE86C6F0716}"/>
                  </a:ext>
                </a:extLst>
              </p:cNvPr>
              <p:cNvSpPr txBox="1"/>
              <p:nvPr/>
            </p:nvSpPr>
            <p:spPr>
              <a:xfrm>
                <a:off x="3609219" y="6303762"/>
                <a:ext cx="990600" cy="24622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Worsening trend for future</a:t>
                </a:r>
                <a:endParaRPr kumimoji="0" lang="en-US" sz="500"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28" name="AutoShape 11">
              <a:extLst>
                <a:ext uri="{FF2B5EF4-FFF2-40B4-BE49-F238E27FC236}">
                  <a16:creationId xmlns:a16="http://schemas.microsoft.com/office/drawing/2014/main" id="{0840669C-487E-4357-9318-93DA14B86EC2}"/>
                </a:ext>
              </a:extLst>
            </p:cNvPr>
            <p:cNvSpPr>
              <a:spLocks noChangeArrowheads="1"/>
            </p:cNvSpPr>
            <p:nvPr/>
          </p:nvSpPr>
          <p:spPr bwMode="auto">
            <a:xfrm>
              <a:off x="7814085" y="6225163"/>
              <a:ext cx="209103" cy="99708"/>
            </a:xfrm>
            <a:prstGeom prst="leftRightArrow">
              <a:avLst>
                <a:gd name="adj1" fmla="val 50000"/>
                <a:gd name="adj2" fmla="val 88043"/>
              </a:avLst>
            </a:prstGeom>
            <a:solidFill>
              <a:schemeClr val="accent3"/>
            </a:solidFill>
            <a:ln w="9525">
              <a:noFill/>
              <a:miter lim="800000"/>
              <a:headEnd/>
              <a:tailEnd/>
            </a:ln>
          </p:spPr>
          <p:txBody>
            <a:bodyPr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grpSp>
      <p:graphicFrame>
        <p:nvGraphicFramePr>
          <p:cNvPr id="47" name="Table 46">
            <a:extLst>
              <a:ext uri="{FF2B5EF4-FFF2-40B4-BE49-F238E27FC236}">
                <a16:creationId xmlns:a16="http://schemas.microsoft.com/office/drawing/2014/main" id="{68CD5C19-49A9-47D9-996A-5D8E7115AD2B}"/>
              </a:ext>
            </a:extLst>
          </p:cNvPr>
          <p:cNvGraphicFramePr>
            <a:graphicFrameLocks noGrp="1"/>
          </p:cNvGraphicFramePr>
          <p:nvPr>
            <p:extLst>
              <p:ext uri="{D42A27DB-BD31-4B8C-83A1-F6EECF244321}">
                <p14:modId xmlns:p14="http://schemas.microsoft.com/office/powerpoint/2010/main" val="3872788844"/>
              </p:ext>
            </p:extLst>
          </p:nvPr>
        </p:nvGraphicFramePr>
        <p:xfrm>
          <a:off x="389009" y="830149"/>
          <a:ext cx="5577840" cy="812658"/>
        </p:xfrm>
        <a:graphic>
          <a:graphicData uri="http://schemas.openxmlformats.org/drawingml/2006/table">
            <a:tbl>
              <a:tblPr firstRow="1" bandRow="1"/>
              <a:tblGrid>
                <a:gridCol w="1115568">
                  <a:extLst>
                    <a:ext uri="{9D8B030D-6E8A-4147-A177-3AD203B41FA5}">
                      <a16:colId xmlns:a16="http://schemas.microsoft.com/office/drawing/2014/main" val="576396809"/>
                    </a:ext>
                  </a:extLst>
                </a:gridCol>
                <a:gridCol w="1115568">
                  <a:extLst>
                    <a:ext uri="{9D8B030D-6E8A-4147-A177-3AD203B41FA5}">
                      <a16:colId xmlns:a16="http://schemas.microsoft.com/office/drawing/2014/main" val="3764162732"/>
                    </a:ext>
                  </a:extLst>
                </a:gridCol>
                <a:gridCol w="1115568">
                  <a:extLst>
                    <a:ext uri="{9D8B030D-6E8A-4147-A177-3AD203B41FA5}">
                      <a16:colId xmlns:a16="http://schemas.microsoft.com/office/drawing/2014/main" val="2268147502"/>
                    </a:ext>
                  </a:extLst>
                </a:gridCol>
                <a:gridCol w="1115568">
                  <a:extLst>
                    <a:ext uri="{9D8B030D-6E8A-4147-A177-3AD203B41FA5}">
                      <a16:colId xmlns:a16="http://schemas.microsoft.com/office/drawing/2014/main" val="2398647304"/>
                    </a:ext>
                  </a:extLst>
                </a:gridCol>
                <a:gridCol w="1115568">
                  <a:extLst>
                    <a:ext uri="{9D8B030D-6E8A-4147-A177-3AD203B41FA5}">
                      <a16:colId xmlns:a16="http://schemas.microsoft.com/office/drawing/2014/main" val="1123069413"/>
                    </a:ext>
                  </a:extLst>
                </a:gridCol>
              </a:tblGrid>
              <a:tr h="233654">
                <a:tc gridSpan="5">
                  <a:txBody>
                    <a:bodyPr/>
                    <a:lstStyle/>
                    <a:p>
                      <a:pPr algn="ctr"/>
                      <a:r>
                        <a:rPr lang="en-US" sz="1000" b="1" dirty="0">
                          <a:solidFill>
                            <a:schemeClr val="bg1"/>
                          </a:solidFill>
                        </a:rPr>
                        <a:t>Current Project Status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b="1" dirty="0">
                        <a:solidFill>
                          <a:schemeClr val="bg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826674797"/>
                  </a:ext>
                </a:extLst>
              </a:tr>
              <a:tr h="204447">
                <a:tc>
                  <a:txBody>
                    <a:bodyPr/>
                    <a:lstStyle/>
                    <a:p>
                      <a:pPr algn="ctr"/>
                      <a:r>
                        <a:rPr lang="en-US" sz="1000" b="1" dirty="0">
                          <a:solidFill>
                            <a:schemeClr val="tx1"/>
                          </a:solidFill>
                        </a:rPr>
                        <a:t>Current Period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Previous Period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Trend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rPr>
                        <a:t>% Complete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rPr>
                        <a:t>Finish Date</a:t>
                      </a:r>
                      <a:endParaRPr kumimoji="0" lang="en-GB"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4403925"/>
                  </a:ext>
                </a:extLst>
              </a:tr>
              <a:tr h="324978">
                <a:tc>
                  <a:txBody>
                    <a:bodyPr/>
                    <a:lstStyle/>
                    <a:p>
                      <a:pPr algn="ctr"/>
                      <a:endParaRPr lang="en-US" sz="1000" b="1"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05/04/24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322528"/>
                  </a:ext>
                </a:extLst>
              </a:tr>
            </a:tbl>
          </a:graphicData>
        </a:graphic>
      </p:graphicFrame>
      <p:sp>
        <p:nvSpPr>
          <p:cNvPr id="48" name="Rectangle 47">
            <a:extLst>
              <a:ext uri="{FF2B5EF4-FFF2-40B4-BE49-F238E27FC236}">
                <a16:creationId xmlns:a16="http://schemas.microsoft.com/office/drawing/2014/main" id="{F2B29F38-32A4-4EA5-94C8-628D1C46498C}"/>
              </a:ext>
            </a:extLst>
          </p:cNvPr>
          <p:cNvSpPr/>
          <p:nvPr/>
        </p:nvSpPr>
        <p:spPr bwMode="auto">
          <a:xfrm>
            <a:off x="772360" y="1361276"/>
            <a:ext cx="345291" cy="209684"/>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G</a:t>
            </a:r>
          </a:p>
        </p:txBody>
      </p:sp>
      <p:graphicFrame>
        <p:nvGraphicFramePr>
          <p:cNvPr id="56" name="Table 55">
            <a:extLst>
              <a:ext uri="{FF2B5EF4-FFF2-40B4-BE49-F238E27FC236}">
                <a16:creationId xmlns:a16="http://schemas.microsoft.com/office/drawing/2014/main" id="{27BEF527-3642-4615-973B-DA1C7F08DE9D}"/>
              </a:ext>
            </a:extLst>
          </p:cNvPr>
          <p:cNvGraphicFramePr>
            <a:graphicFrameLocks noGrp="1"/>
          </p:cNvGraphicFramePr>
          <p:nvPr>
            <p:extLst>
              <p:ext uri="{D42A27DB-BD31-4B8C-83A1-F6EECF244321}">
                <p14:modId xmlns:p14="http://schemas.microsoft.com/office/powerpoint/2010/main" val="1895870451"/>
              </p:ext>
            </p:extLst>
          </p:nvPr>
        </p:nvGraphicFramePr>
        <p:xfrm>
          <a:off x="377715" y="3925408"/>
          <a:ext cx="5585562" cy="2353570"/>
        </p:xfrm>
        <a:graphic>
          <a:graphicData uri="http://schemas.openxmlformats.org/drawingml/2006/table">
            <a:tbl>
              <a:tblPr>
                <a:tableStyleId>{5940675A-B579-460E-94D1-54222C63F5DA}</a:tableStyleId>
              </a:tblPr>
              <a:tblGrid>
                <a:gridCol w="5585562">
                  <a:extLst>
                    <a:ext uri="{9D8B030D-6E8A-4147-A177-3AD203B41FA5}">
                      <a16:colId xmlns:a16="http://schemas.microsoft.com/office/drawing/2014/main" val="20000"/>
                    </a:ext>
                  </a:extLst>
                </a:gridCol>
              </a:tblGrid>
              <a:tr h="2353570">
                <a:tc>
                  <a:txBody>
                    <a:bodyPr/>
                    <a:lstStyle/>
                    <a:p>
                      <a:pPr marL="0" marR="0" lvl="0" indent="0" algn="l" defTabSz="914400" rtl="0" eaLnBrk="1" fontAlgn="auto" latinLnBrk="0" hangingPunct="1">
                        <a:lnSpc>
                          <a:spcPct val="100000"/>
                        </a:lnSpc>
                        <a:spcBef>
                          <a:spcPts val="200"/>
                        </a:spcBef>
                        <a:spcAft>
                          <a:spcPts val="300"/>
                        </a:spcAft>
                        <a:buClrTx/>
                        <a:buSzTx/>
                        <a:buFont typeface="Arial" panose="020B0604020202020204" pitchFamily="34" charset="0"/>
                        <a:buNone/>
                        <a:tabLst/>
                        <a:defRPr/>
                      </a:pPr>
                      <a:r>
                        <a:rPr lang="en-US" sz="900" b="1"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Activities planned for next period:</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Integrate all 3 Modules into a Cohesive Application using the Main ERA Server as the Hub</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Beautify and Materialize the Front-End Applications to give it a modern look and feel.</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Build the Notification API to alert the First Responders and the ERA Administration</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Implement the Escape Route Sharing Module to display the closest and the safest route.</a:t>
                      </a:r>
                    </a:p>
                  </a:txBody>
                  <a:tcPr marL="27432" marR="18288" marT="27432" marB="4034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2" name="AutoShape 8">
            <a:extLst>
              <a:ext uri="{FF2B5EF4-FFF2-40B4-BE49-F238E27FC236}">
                <a16:creationId xmlns:a16="http://schemas.microsoft.com/office/drawing/2014/main" id="{3783E2E1-F1A9-1FAD-94B8-C68698C72619}"/>
              </a:ext>
            </a:extLst>
          </p:cNvPr>
          <p:cNvSpPr>
            <a:spLocks noChangeArrowheads="1"/>
          </p:cNvSpPr>
          <p:nvPr/>
        </p:nvSpPr>
        <p:spPr bwMode="auto">
          <a:xfrm rot="16200000">
            <a:off x="3097526" y="1370225"/>
            <a:ext cx="145940" cy="191786"/>
          </a:xfrm>
          <a:prstGeom prst="rightArrow">
            <a:avLst>
              <a:gd name="adj1" fmla="val 50000"/>
              <a:gd name="adj2" fmla="val 39208"/>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sp>
        <p:nvSpPr>
          <p:cNvPr id="4" name="Rectangle 3">
            <a:extLst>
              <a:ext uri="{FF2B5EF4-FFF2-40B4-BE49-F238E27FC236}">
                <a16:creationId xmlns:a16="http://schemas.microsoft.com/office/drawing/2014/main" id="{09DD1BE2-9464-4FCC-5259-31C693393CCE}"/>
              </a:ext>
            </a:extLst>
          </p:cNvPr>
          <p:cNvSpPr/>
          <p:nvPr/>
        </p:nvSpPr>
        <p:spPr bwMode="auto">
          <a:xfrm>
            <a:off x="1819105" y="1370490"/>
            <a:ext cx="345291" cy="209684"/>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G</a:t>
            </a:r>
          </a:p>
        </p:txBody>
      </p:sp>
    </p:spTree>
    <p:extLst>
      <p:ext uri="{BB962C8B-B14F-4D97-AF65-F5344CB8AC3E}">
        <p14:creationId xmlns:p14="http://schemas.microsoft.com/office/powerpoint/2010/main" val="231211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9CF9476-8246-1EC7-98BA-DE0D312AE659}"/>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5400">
                <a:solidFill>
                  <a:schemeClr val="tx1"/>
                </a:solidFill>
              </a:rPr>
              <a:t>Sprint Cumulative </a:t>
            </a:r>
            <a:br>
              <a:rPr lang="en-US" sz="5400">
                <a:solidFill>
                  <a:schemeClr val="tx1"/>
                </a:solidFill>
              </a:rPr>
            </a:br>
            <a:r>
              <a:rPr lang="en-US" sz="5400">
                <a:solidFill>
                  <a:schemeClr val="tx1"/>
                </a:solidFill>
              </a:rPr>
              <a:t>Flow Diagram</a:t>
            </a:r>
            <a:endParaRPr lang="en-US" sz="5400" dirty="0">
              <a:solidFill>
                <a:schemeClr val="tx1"/>
              </a:solidFill>
            </a:endParaRP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352177DE-D9B1-F4BC-CC3D-97A6C7277F36}"/>
              </a:ext>
            </a:extLst>
          </p:cNvPr>
          <p:cNvPicPr>
            <a:picLocks noChangeAspect="1"/>
          </p:cNvPicPr>
          <p:nvPr/>
        </p:nvPicPr>
        <p:blipFill rotWithShape="1">
          <a:blip r:embed="rId2"/>
          <a:srcRect t="16293" r="-2" b="-2"/>
          <a:stretch/>
        </p:blipFill>
        <p:spPr>
          <a:xfrm>
            <a:off x="5143076" y="0"/>
            <a:ext cx="7090256" cy="3319149"/>
          </a:xfrm>
          <a:prstGeom prst="rect">
            <a:avLst/>
          </a:prstGeom>
        </p:spPr>
      </p:pic>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12FCD85-4B85-A37F-13C0-8C1B3EA5DD51}"/>
              </a:ext>
            </a:extLst>
          </p:cNvPr>
          <p:cNvPicPr>
            <a:picLocks noChangeAspect="1"/>
          </p:cNvPicPr>
          <p:nvPr/>
        </p:nvPicPr>
        <p:blipFill>
          <a:blip r:embed="rId3"/>
          <a:stretch>
            <a:fillRect/>
          </a:stretch>
        </p:blipFill>
        <p:spPr>
          <a:xfrm>
            <a:off x="5143077" y="3332401"/>
            <a:ext cx="7051582" cy="3538851"/>
          </a:xfrm>
          <a:prstGeom prst="rect">
            <a:avLst/>
          </a:prstGeom>
        </p:spPr>
      </p:pic>
    </p:spTree>
    <p:extLst>
      <p:ext uri="{BB962C8B-B14F-4D97-AF65-F5344CB8AC3E}">
        <p14:creationId xmlns:p14="http://schemas.microsoft.com/office/powerpoint/2010/main" val="101520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198D8EF-2900-AA1E-DEA8-4E17AF3AA4CA}"/>
              </a:ext>
            </a:extLst>
          </p:cNvPr>
          <p:cNvPicPr>
            <a:picLocks noChangeAspect="1"/>
          </p:cNvPicPr>
          <p:nvPr/>
        </p:nvPicPr>
        <p:blipFill rotWithShape="1">
          <a:blip r:embed="rId2">
            <a:alphaModFix amt="50000"/>
          </a:blip>
          <a:srcRect l="6296" r="4370" b="-1"/>
          <a:stretch/>
        </p:blipFill>
        <p:spPr>
          <a:xfrm>
            <a:off x="20" y="1"/>
            <a:ext cx="12191980" cy="6857999"/>
          </a:xfrm>
          <a:prstGeom prst="rect">
            <a:avLst/>
          </a:prstGeom>
        </p:spPr>
      </p:pic>
      <p:sp>
        <p:nvSpPr>
          <p:cNvPr id="3" name="Title 2">
            <a:extLst>
              <a:ext uri="{FF2B5EF4-FFF2-40B4-BE49-F238E27FC236}">
                <a16:creationId xmlns:a16="http://schemas.microsoft.com/office/drawing/2014/main" id="{69250E27-AD28-59F1-DA64-62D8BFC15E0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ERA: Gunshot Detection model Accuracy</a:t>
            </a:r>
          </a:p>
        </p:txBody>
      </p:sp>
    </p:spTree>
    <p:extLst>
      <p:ext uri="{BB962C8B-B14F-4D97-AF65-F5344CB8AC3E}">
        <p14:creationId xmlns:p14="http://schemas.microsoft.com/office/powerpoint/2010/main" val="421262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9250E27-AD28-59F1-DA64-62D8BFC15E07}"/>
              </a:ext>
            </a:extLst>
          </p:cNvPr>
          <p:cNvSpPr>
            <a:spLocks noGrp="1"/>
          </p:cNvSpPr>
          <p:nvPr>
            <p:ph type="title"/>
          </p:nvPr>
        </p:nvSpPr>
        <p:spPr>
          <a:xfrm>
            <a:off x="692921" y="2489200"/>
            <a:ext cx="4505552" cy="2387600"/>
          </a:xfrm>
        </p:spPr>
        <p:txBody>
          <a:bodyPr vert="horz" lIns="91440" tIns="45720" rIns="91440" bIns="45720" rtlCol="0" anchor="b">
            <a:normAutofit fontScale="90000"/>
          </a:bodyPr>
          <a:lstStyle/>
          <a:p>
            <a:r>
              <a:rPr lang="en-US" sz="5000" dirty="0">
                <a:solidFill>
                  <a:schemeClr val="bg1"/>
                </a:solidFill>
              </a:rPr>
              <a:t>ERA: Gunshot Detection model Accuracy</a:t>
            </a:r>
            <a:br>
              <a:rPr lang="en-US" sz="5000" dirty="0">
                <a:solidFill>
                  <a:schemeClr val="bg1"/>
                </a:solidFill>
              </a:rPr>
            </a:br>
            <a:r>
              <a:rPr lang="en-US" sz="5000" dirty="0">
                <a:solidFill>
                  <a:schemeClr val="bg1"/>
                </a:solidFill>
              </a:rPr>
              <a:t>and</a:t>
            </a:r>
            <a:br>
              <a:rPr lang="en-US" sz="5000" dirty="0">
                <a:solidFill>
                  <a:schemeClr val="bg1"/>
                </a:solidFill>
              </a:rPr>
            </a:br>
            <a:r>
              <a:rPr lang="en-US" sz="5000" dirty="0">
                <a:solidFill>
                  <a:schemeClr val="bg1"/>
                </a:solidFill>
              </a:rPr>
              <a:t>Demo</a:t>
            </a:r>
          </a:p>
        </p:txBody>
      </p:sp>
      <p:sp>
        <p:nvSpPr>
          <p:cNvPr id="25" name="Freeform: Shape 24">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195C4DA-456B-C368-0BA8-8185661B440F}"/>
              </a:ext>
            </a:extLst>
          </p:cNvPr>
          <p:cNvPicPr>
            <a:picLocks noChangeAspect="1"/>
          </p:cNvPicPr>
          <p:nvPr/>
        </p:nvPicPr>
        <p:blipFill>
          <a:blip r:embed="rId2"/>
          <a:stretch>
            <a:fillRect/>
          </a:stretch>
        </p:blipFill>
        <p:spPr>
          <a:xfrm>
            <a:off x="7988911" y="2663211"/>
            <a:ext cx="3109909" cy="3408121"/>
          </a:xfrm>
          <a:prstGeom prst="rect">
            <a:avLst/>
          </a:prstGeom>
        </p:spPr>
      </p:pic>
      <p:pic>
        <p:nvPicPr>
          <p:cNvPr id="5" name="Picture 4">
            <a:extLst>
              <a:ext uri="{FF2B5EF4-FFF2-40B4-BE49-F238E27FC236}">
                <a16:creationId xmlns:a16="http://schemas.microsoft.com/office/drawing/2014/main" id="{502F183B-1D21-D6F7-78CD-E14AAA16713F}"/>
              </a:ext>
            </a:extLst>
          </p:cNvPr>
          <p:cNvPicPr>
            <a:picLocks noChangeAspect="1"/>
          </p:cNvPicPr>
          <p:nvPr/>
        </p:nvPicPr>
        <p:blipFill>
          <a:blip r:embed="rId3"/>
          <a:stretch>
            <a:fillRect/>
          </a:stretch>
        </p:blipFill>
        <p:spPr>
          <a:xfrm>
            <a:off x="5756393" y="940190"/>
            <a:ext cx="3105975" cy="2112062"/>
          </a:xfrm>
          <a:prstGeom prst="rect">
            <a:avLst/>
          </a:prstGeom>
        </p:spPr>
      </p:pic>
    </p:spTree>
    <p:extLst>
      <p:ext uri="{BB962C8B-B14F-4D97-AF65-F5344CB8AC3E}">
        <p14:creationId xmlns:p14="http://schemas.microsoft.com/office/powerpoint/2010/main" val="182649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BCE9F76-AAD5-6E23-5D41-1C2AC8933E70}"/>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a:solidFill>
                  <a:schemeClr val="tx1"/>
                </a:solidFill>
                <a:latin typeface="+mj-lt"/>
                <a:ea typeface="+mj-ea"/>
                <a:cs typeface="+mj-cs"/>
              </a:rPr>
              <a:t>Questions?</a:t>
            </a:r>
          </a:p>
        </p:txBody>
      </p:sp>
      <p:sp>
        <p:nvSpPr>
          <p:cNvPr id="12" name="Rectangle 11">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Questions">
            <a:extLst>
              <a:ext uri="{FF2B5EF4-FFF2-40B4-BE49-F238E27FC236}">
                <a16:creationId xmlns:a16="http://schemas.microsoft.com/office/drawing/2014/main" id="{0F99DC3E-6430-5CB5-95E7-2253032D9F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907" y="658489"/>
            <a:ext cx="5163022" cy="5163022"/>
          </a:xfrm>
          <a:prstGeom prst="rect">
            <a:avLst/>
          </a:prstGeom>
        </p:spPr>
      </p:pic>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40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250E27-AD28-59F1-DA64-62D8BFC15E07}"/>
              </a:ext>
            </a:extLst>
          </p:cNvPr>
          <p:cNvSpPr>
            <a:spLocks noGrp="1"/>
          </p:cNvSpPr>
          <p:nvPr>
            <p:ph type="title"/>
          </p:nvPr>
        </p:nvSpPr>
        <p:spPr/>
        <p:txBody>
          <a:bodyPr/>
          <a:lstStyle/>
          <a:p>
            <a:r>
              <a:rPr lang="en-US" dirty="0"/>
              <a:t>Architecture Diagram</a:t>
            </a:r>
          </a:p>
        </p:txBody>
      </p:sp>
      <p:pic>
        <p:nvPicPr>
          <p:cNvPr id="7" name="Picture 6" descr="A diagram of a computer system&#10;&#10;Description automatically generated">
            <a:extLst>
              <a:ext uri="{FF2B5EF4-FFF2-40B4-BE49-F238E27FC236}">
                <a16:creationId xmlns:a16="http://schemas.microsoft.com/office/drawing/2014/main" id="{59FD73B6-9847-264F-FAED-80566505195E}"/>
              </a:ext>
            </a:extLst>
          </p:cNvPr>
          <p:cNvPicPr>
            <a:picLocks noChangeAspect="1"/>
          </p:cNvPicPr>
          <p:nvPr/>
        </p:nvPicPr>
        <p:blipFill>
          <a:blip r:embed="rId2"/>
          <a:stretch>
            <a:fillRect/>
          </a:stretch>
        </p:blipFill>
        <p:spPr>
          <a:xfrm>
            <a:off x="571500" y="1202439"/>
            <a:ext cx="4737100" cy="5422900"/>
          </a:xfrm>
          <a:prstGeom prst="rect">
            <a:avLst/>
          </a:prstGeom>
        </p:spPr>
      </p:pic>
      <p:pic>
        <p:nvPicPr>
          <p:cNvPr id="8" name="Picture 7">
            <a:extLst>
              <a:ext uri="{FF2B5EF4-FFF2-40B4-BE49-F238E27FC236}">
                <a16:creationId xmlns:a16="http://schemas.microsoft.com/office/drawing/2014/main" id="{73A0E4B5-FE4B-1373-D67E-213CE9F04F6E}"/>
              </a:ext>
            </a:extLst>
          </p:cNvPr>
          <p:cNvPicPr>
            <a:picLocks noChangeAspect="1"/>
          </p:cNvPicPr>
          <p:nvPr/>
        </p:nvPicPr>
        <p:blipFill>
          <a:blip r:embed="rId3"/>
          <a:stretch>
            <a:fillRect/>
          </a:stretch>
        </p:blipFill>
        <p:spPr>
          <a:xfrm>
            <a:off x="5640757" y="1190815"/>
            <a:ext cx="5979743" cy="4358728"/>
          </a:xfrm>
          <a:prstGeom prst="rect">
            <a:avLst/>
          </a:prstGeom>
        </p:spPr>
      </p:pic>
      <p:sp>
        <p:nvSpPr>
          <p:cNvPr id="9" name="TextBox 8">
            <a:extLst>
              <a:ext uri="{FF2B5EF4-FFF2-40B4-BE49-F238E27FC236}">
                <a16:creationId xmlns:a16="http://schemas.microsoft.com/office/drawing/2014/main" id="{95141955-57D8-6125-5FE9-EE2D2222A814}"/>
              </a:ext>
            </a:extLst>
          </p:cNvPr>
          <p:cNvSpPr txBox="1"/>
          <p:nvPr/>
        </p:nvSpPr>
        <p:spPr>
          <a:xfrm>
            <a:off x="7578671" y="5492034"/>
            <a:ext cx="2413033" cy="369332"/>
          </a:xfrm>
          <a:prstGeom prst="rect">
            <a:avLst/>
          </a:prstGeom>
          <a:noFill/>
        </p:spPr>
        <p:txBody>
          <a:bodyPr wrap="none" rtlCol="0">
            <a:spAutoFit/>
          </a:bodyPr>
          <a:lstStyle/>
          <a:p>
            <a:r>
              <a:rPr lang="en-US" dirty="0"/>
              <a:t>Network Logs Analysis</a:t>
            </a:r>
          </a:p>
        </p:txBody>
      </p:sp>
    </p:spTree>
    <p:extLst>
      <p:ext uri="{BB962C8B-B14F-4D97-AF65-F5344CB8AC3E}">
        <p14:creationId xmlns:p14="http://schemas.microsoft.com/office/powerpoint/2010/main" val="37613382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489</TotalTime>
  <Words>779</Words>
  <Application>Microsoft Macintosh PowerPoint</Application>
  <PresentationFormat>Widescreen</PresentationFormat>
  <Paragraphs>133</Paragraphs>
  <Slides>9</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9" baseType="lpstr">
      <vt:lpstr>Aptos</vt:lpstr>
      <vt:lpstr>Aptos Display</vt:lpstr>
      <vt:lpstr>Arial</vt:lpstr>
      <vt:lpstr>Calibri</vt:lpstr>
      <vt:lpstr>FS Humana</vt:lpstr>
      <vt:lpstr>Segoe UI Semibold</vt:lpstr>
      <vt:lpstr>Verdana</vt:lpstr>
      <vt:lpstr>Wingdings</vt:lpstr>
      <vt:lpstr>Office Theme</vt:lpstr>
      <vt:lpstr>think-cell Slide</vt:lpstr>
      <vt:lpstr>ERA: Emergency Response Assist</vt:lpstr>
      <vt:lpstr>Objectives of ERA</vt:lpstr>
      <vt:lpstr>The team will initiate several key activities during the first four (4) weeks, including but not limited to researching efficient algorithms to triangulate users and prepare an exit route for emergency situations</vt:lpstr>
      <vt:lpstr>Weekly status report – As of 05/04/2024</vt:lpstr>
      <vt:lpstr>Sprint Cumulative  Flow Diagram</vt:lpstr>
      <vt:lpstr>ERA: Gunshot Detection model Accuracy</vt:lpstr>
      <vt:lpstr>ERA: Gunshot Detection model Accuracy and Demo</vt:lpstr>
      <vt:lpstr>Questions?</vt:lpstr>
      <vt:lpstr>Architecture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Automated Technical Controls Compliance (ATCC) Pilot Engagement Agenda</dc:title>
  <dc:creator>Jatin Madan</dc:creator>
  <cp:lastModifiedBy>Jatin Madan</cp:lastModifiedBy>
  <cp:revision>51</cp:revision>
  <dcterms:created xsi:type="dcterms:W3CDTF">2024-04-15T22:52:33Z</dcterms:created>
  <dcterms:modified xsi:type="dcterms:W3CDTF">2024-05-07T01:21:31Z</dcterms:modified>
</cp:coreProperties>
</file>